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6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404" r:id="rId5"/>
    <p:sldId id="414" r:id="rId6"/>
    <p:sldId id="441" r:id="rId7"/>
    <p:sldId id="429" r:id="rId8"/>
    <p:sldId id="424" r:id="rId9"/>
    <p:sldId id="436" r:id="rId10"/>
    <p:sldId id="430" r:id="rId11"/>
    <p:sldId id="423" r:id="rId12"/>
    <p:sldId id="431" r:id="rId13"/>
    <p:sldId id="425" r:id="rId14"/>
    <p:sldId id="434" r:id="rId15"/>
    <p:sldId id="435" r:id="rId16"/>
    <p:sldId id="438" r:id="rId17"/>
    <p:sldId id="428" r:id="rId18"/>
    <p:sldId id="426" r:id="rId19"/>
    <p:sldId id="432" r:id="rId20"/>
    <p:sldId id="443" r:id="rId21"/>
    <p:sldId id="433" r:id="rId22"/>
    <p:sldId id="43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Roggenbaum" initials="NR" lastIdx="4" clrIdx="0">
    <p:extLst>
      <p:ext uri="{19B8F6BF-5375-455C-9EA6-DF929625EA0E}">
        <p15:presenceInfo xmlns:p15="http://schemas.microsoft.com/office/powerpoint/2012/main" userId="S-1-5-21-1085872195-3027219644-1789898783-1155" providerId="AD"/>
      </p:ext>
    </p:extLst>
  </p:cmAuthor>
  <p:cmAuthor id="2" name="Kelsey Dracht" initials="KD" lastIdx="3" clrIdx="1">
    <p:extLst>
      <p:ext uri="{19B8F6BF-5375-455C-9EA6-DF929625EA0E}">
        <p15:presenceInfo xmlns:p15="http://schemas.microsoft.com/office/powerpoint/2012/main" userId="S-1-5-21-1085872195-3027219644-1789898783-1159" providerId="AD"/>
      </p:ext>
    </p:extLst>
  </p:cmAuthor>
  <p:cmAuthor id="3" name="Kylene Dalton-Koons" initials="KD" lastIdx="12" clrIdx="2">
    <p:extLst>
      <p:ext uri="{19B8F6BF-5375-455C-9EA6-DF929625EA0E}">
        <p15:presenceInfo xmlns:p15="http://schemas.microsoft.com/office/powerpoint/2012/main" userId="S-1-5-21-1085872195-3027219644-1789898783-1160" providerId="AD"/>
      </p:ext>
    </p:extLst>
  </p:cmAuthor>
  <p:cmAuthor id="4" name="Kelsey Dracht" initials="KD [2]" lastIdx="2" clrIdx="3">
    <p:extLst>
      <p:ext uri="{19B8F6BF-5375-455C-9EA6-DF929625EA0E}">
        <p15:presenceInfo xmlns:p15="http://schemas.microsoft.com/office/powerpoint/2012/main" userId="S::kdracht@wmpc.care::bd179365-bbd1-4ad6-849f-0f625810a54d" providerId="AD"/>
      </p:ext>
    </p:extLst>
  </p:cmAuthor>
  <p:cmAuthor id="5" name="Kate Behrens" initials="KB" lastIdx="1" clrIdx="4">
    <p:extLst>
      <p:ext uri="{19B8F6BF-5375-455C-9EA6-DF929625EA0E}">
        <p15:presenceInfo xmlns:p15="http://schemas.microsoft.com/office/powerpoint/2012/main" userId="S-1-5-21-1085872195-3027219644-1789898783-1113" providerId="AD"/>
      </p:ext>
    </p:extLst>
  </p:cmAuthor>
  <p:cmAuthor id="6" name="Kristyn Peck" initials="KP" lastIdx="1" clrIdx="5">
    <p:extLst>
      <p:ext uri="{19B8F6BF-5375-455C-9EA6-DF929625EA0E}">
        <p15:presenceInfo xmlns:p15="http://schemas.microsoft.com/office/powerpoint/2012/main" userId="Kristyn Pe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B56"/>
    <a:srgbClr val="836A88"/>
    <a:srgbClr val="A795AA"/>
    <a:srgbClr val="CABFCC"/>
    <a:srgbClr val="E2E2E2"/>
    <a:srgbClr val="000000"/>
    <a:srgbClr val="4175A8"/>
    <a:srgbClr val="466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029" autoAdjust="0"/>
  </p:normalViewPr>
  <p:slideViewPr>
    <p:cSldViewPr snapToGrid="0">
      <p:cViewPr varScale="1">
        <p:scale>
          <a:sx n="59" d="100"/>
          <a:sy n="59" d="100"/>
        </p:scale>
        <p:origin x="478" y="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Copy%20of%201.24.2019%20Enhanced%20Foster%20Care%20Track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1.24.2019%20Enhanced%20Foster%20Care%20Tracking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AppData\Local\Microsoft\Windows\INetCache\Content.Outlook\8W810F7K\WAC%20PPT%20DATA%202-26-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Copy%20of%201.24.2019%20Enhanced%20Foster%20Care%20Tracking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1.24.2019%20Enhanced%20Foster%20Care%20Tracking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1.24.2019%20Enhanced%20Foster%20Care%20Tracking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racht\AppData\Local\Microsoft\Windows\INetCache\Content.Outlook\MQMFMCYO\EFC%20Cost%20Analysis%2011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racht\AppData\Local\Microsoft\Windows\INetCache\Content.Outlook\MQMFMCYO\EFC%20Cost%20Analysis%2011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KPI's%20and%20EFC%20Dat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Copy%20of%201.24.2019%20Enhanced%20Foster%20Care%20Track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Copy%20of%201.24.2019%20Enhanced%20Foster%20Care%20Track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Copy%20of%201.24.2019%20Enhanced%20Foster%20Care%20Track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AppData\Local\Microsoft\Windows\INetCache\Content.Outlook\8W810F7K\1.24.2019%20Enhanced%20Foster%20Care%20Track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AppData\Local\Microsoft\Windows\INetCache\Content.Outlook\8W810F7K\1.24.2019%20Enhanced%20Foster%20Care%20Tracking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Desktop\1.24.2019%20Enhanced%20Foster%20Care%20Trackin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racht\AppData\Local\Microsoft\Windows\INetCache\Content.Outlook\MQMFMCYO\Residential%20Savings_Simple_02.25.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ehrens\AppData\Local\Microsoft\Windows\INetCache\Content.Outlook\8W810F7K\WAC%20PPT%20DATA%202-26-1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Demographics!$C$1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rgbClr val="836A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Demographics!$A$2:$A$4</c:f>
              <c:strCache>
                <c:ptCount val="3"/>
                <c:pt idx="0">
                  <c:v>Black or African American</c:v>
                </c:pt>
                <c:pt idx="1">
                  <c:v>White</c:v>
                </c:pt>
                <c:pt idx="2">
                  <c:v>Multi-racial</c:v>
                </c:pt>
              </c:strCache>
            </c:strRef>
          </c:cat>
          <c:val>
            <c:numRef>
              <c:f>Demographics!$C$2:$C$4</c:f>
              <c:numCache>
                <c:formatCode>0%</c:formatCode>
                <c:ptCount val="3"/>
                <c:pt idx="0">
                  <c:v>0.45299145299145299</c:v>
                </c:pt>
                <c:pt idx="1">
                  <c:v>0.44444444444444442</c:v>
                </c:pt>
                <c:pt idx="2">
                  <c:v>0.10256410256410256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66-4A37-B53F-1A977F1D8D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62459944"/>
        <c:axId val="362457648"/>
      </c:barChart>
      <c:catAx>
        <c:axId val="362459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457648"/>
        <c:crosses val="autoZero"/>
        <c:auto val="1"/>
        <c:lblAlgn val="ctr"/>
        <c:lblOffset val="100"/>
        <c:noMultiLvlLbl val="0"/>
      </c:catAx>
      <c:valAx>
        <c:axId val="362457648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362459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Calibri Light" panose="020F0302020204030204" pitchFamily="34" charset="0"/>
          <a:cs typeface="Calibri Light" panose="020F030202020403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'Entry Reasons'!$C$1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rgbClr val="836A88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49-4B83-94FD-AAF876FD999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49-4B83-94FD-AAF876FD99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49-4B83-94FD-AAF876FD99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'Entry Reasons'!$A$2:$A$4</c:f>
              <c:strCache>
                <c:ptCount val="3"/>
                <c:pt idx="0">
                  <c:v>Discharge from CCI</c:v>
                </c:pt>
                <c:pt idx="1">
                  <c:v>Risk of placement break behavioral or emotional issues </c:v>
                </c:pt>
                <c:pt idx="2">
                  <c:v>Agency believes best interest for placement stability</c:v>
                </c:pt>
              </c:strCache>
            </c:strRef>
          </c:cat>
          <c:val>
            <c:numRef>
              <c:f>'Entry Reasons'!$C$2:$C$4</c:f>
              <c:numCache>
                <c:formatCode>0%</c:formatCode>
                <c:ptCount val="3"/>
                <c:pt idx="0">
                  <c:v>0.17886178861788618</c:v>
                </c:pt>
                <c:pt idx="1">
                  <c:v>0.51219512195121952</c:v>
                </c:pt>
                <c:pt idx="2">
                  <c:v>0.26016260162601629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5-46B7-90F7-925399DBF6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1676336"/>
        <c:axId val="471676664"/>
      </c:barChart>
      <c:catAx>
        <c:axId val="471676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71676664"/>
        <c:crosses val="autoZero"/>
        <c:auto val="1"/>
        <c:lblAlgn val="ctr"/>
        <c:lblOffset val="100"/>
        <c:noMultiLvlLbl val="0"/>
      </c:catAx>
      <c:valAx>
        <c:axId val="47167666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47167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Caregiver Rate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Sheet1!$B$29:$B$31</c:f>
              <c:numCache>
                <c:formatCode>"$"#,##0_);[Red]\("$"#,##0\)</c:formatCode>
                <c:ptCount val="3"/>
                <c:pt idx="0">
                  <c:v>75</c:v>
                </c:pt>
                <c:pt idx="1">
                  <c:v>88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A0-4C37-9282-3F156080B905}"/>
            </c:ext>
          </c:extLst>
        </c:ser>
        <c:ser>
          <c:idx val="1"/>
          <c:order val="1"/>
          <c:tx>
            <c:strRef>
              <c:f>Sheet1!$C$28</c:f>
              <c:strCache>
                <c:ptCount val="1"/>
                <c:pt idx="0">
                  <c:v>Agency Rate</c:v>
                </c:pt>
              </c:strCache>
            </c:strRef>
          </c:tx>
          <c:spPr>
            <a:solidFill>
              <a:srgbClr val="4F2B56">
                <a:alpha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Sheet1!$C$29:$C$31</c:f>
              <c:numCache>
                <c:formatCode>"$"#,##0_);[Red]\("$"#,##0\)</c:formatCode>
                <c:ptCount val="3"/>
                <c:pt idx="0">
                  <c:v>95</c:v>
                </c:pt>
                <c:pt idx="1">
                  <c:v>70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A0-4C37-9282-3F156080B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456107976"/>
        <c:axId val="456109944"/>
      </c:barChart>
      <c:catAx>
        <c:axId val="4561079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6109944"/>
        <c:crosses val="autoZero"/>
        <c:auto val="1"/>
        <c:lblAlgn val="ctr"/>
        <c:lblOffset val="100"/>
        <c:noMultiLvlLbl val="0"/>
      </c:catAx>
      <c:valAx>
        <c:axId val="456109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10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505031411697013E-2"/>
          <c:y val="3.8208536558348973E-2"/>
          <c:w val="0.94045156268598673"/>
          <c:h val="0.861869986497097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Sheet1!$A$42</c:f>
              <c:strCache>
                <c:ptCount val="1"/>
                <c:pt idx="0">
                  <c:v>Level 1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071190F-01D6-46D0-AD7B-8B6D4120F46A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  <a:p>
                    <a:r>
                      <a:rPr lang="en-US" baseline="0"/>
                      <a:t>(n=41)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3C4-4250-B0E1-F1DEF03A0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FFFF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Sheet1!$C$42</c:f>
              <c:numCache>
                <c:formatCode>0%</c:formatCode>
                <c:ptCount val="1"/>
                <c:pt idx="0">
                  <c:v>0.35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Sheet1!$B$42</c15:f>
                <c15:dlblRangeCache>
                  <c:ptCount val="1"/>
                  <c:pt idx="0">
                    <c:v>41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C3C4-4250-B0E1-F1DEF03A00D8}"/>
            </c:ext>
          </c:extLst>
        </c:ser>
        <c:ser>
          <c:idx val="1"/>
          <c:order val="1"/>
          <c:tx>
            <c:strRef>
              <c:f>Sheet1!$A$43</c:f>
              <c:strCache>
                <c:ptCount val="1"/>
                <c:pt idx="0">
                  <c:v>Level 2</c:v>
                </c:pt>
              </c:strCache>
            </c:strRef>
          </c:tx>
          <c:spPr>
            <a:solidFill>
              <a:srgbClr val="4F2B56">
                <a:alpha val="5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BD8D0D7-2E2E-4D27-A899-BD439A3E763B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  <a:p>
                    <a:r>
                      <a:rPr lang="en-US" baseline="0"/>
                      <a:t>(n=48)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C3C4-4250-B0E1-F1DEF03A0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FFFF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Sheet1!$C$43</c:f>
              <c:numCache>
                <c:formatCode>0%</c:formatCode>
                <c:ptCount val="1"/>
                <c:pt idx="0">
                  <c:v>0.41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Sheet1!$B$43</c15:f>
                <c15:dlblRangeCache>
                  <c:ptCount val="1"/>
                  <c:pt idx="0">
                    <c:v>48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C3C4-4250-B0E1-F1DEF03A00D8}"/>
            </c:ext>
          </c:extLst>
        </c:ser>
        <c:ser>
          <c:idx val="2"/>
          <c:order val="2"/>
          <c:tx>
            <c:strRef>
              <c:f>Sheet1!$A$44</c:f>
              <c:strCache>
                <c:ptCount val="1"/>
                <c:pt idx="0">
                  <c:v>Level 3</c:v>
                </c:pt>
              </c:strCache>
            </c:strRef>
          </c:tx>
          <c:spPr>
            <a:solidFill>
              <a:srgbClr val="4F2B56">
                <a:alpha val="3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EE78370-6A0B-4F0B-92CC-554E4852A73A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  <a:p>
                    <a:r>
                      <a:rPr lang="en-US" baseline="0"/>
                      <a:t>(n=28)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3C4-4250-B0E1-F1DEF03A0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FFFF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Sheet1!$C$44</c:f>
              <c:numCache>
                <c:formatCode>0%</c:formatCode>
                <c:ptCount val="1"/>
                <c:pt idx="0">
                  <c:v>0.24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Sheet1!$B$44</c15:f>
                <c15:dlblRangeCache>
                  <c:ptCount val="1"/>
                  <c:pt idx="0">
                    <c:v>28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C3C4-4250-B0E1-F1DEF03A00D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97768072"/>
        <c:axId val="797768400"/>
      </c:barChart>
      <c:catAx>
        <c:axId val="797768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7768400"/>
        <c:crosses val="autoZero"/>
        <c:auto val="1"/>
        <c:lblAlgn val="ctr"/>
        <c:lblOffset val="100"/>
        <c:noMultiLvlLbl val="0"/>
      </c:catAx>
      <c:valAx>
        <c:axId val="79776840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97768072"/>
        <c:crosses val="autoZero"/>
        <c:crossBetween val="between"/>
        <c:min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Sheet1!$A$42</c:f>
              <c:strCache>
                <c:ptCount val="1"/>
                <c:pt idx="0">
                  <c:v>Level 1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7294865770987011E-3"/>
                  <c:y val="-5.9637912673056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BB-40B5-9F0A-18F5C1479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Sheet1!$C$42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BB-40B5-9F0A-18F5C1479B24}"/>
            </c:ext>
          </c:extLst>
        </c:ser>
        <c:ser>
          <c:idx val="1"/>
          <c:order val="1"/>
          <c:tx>
            <c:strRef>
              <c:f>Sheet1!$A$43</c:f>
              <c:strCache>
                <c:ptCount val="1"/>
                <c:pt idx="0">
                  <c:v>Level 2</c:v>
                </c:pt>
              </c:strCache>
            </c:strRef>
          </c:tx>
          <c:spPr>
            <a:solidFill>
              <a:srgbClr val="A795AA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23716442746226E-3"/>
                  <c:y val="-8.09371671991480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BB-40B5-9F0A-18F5C1479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Sheet1!$C$43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BB-40B5-9F0A-18F5C1479B24}"/>
            </c:ext>
          </c:extLst>
        </c:ser>
        <c:ser>
          <c:idx val="2"/>
          <c:order val="2"/>
          <c:tx>
            <c:strRef>
              <c:f>Sheet1!$A$44</c:f>
              <c:strCache>
                <c:ptCount val="1"/>
                <c:pt idx="0">
                  <c:v>Level 3</c:v>
                </c:pt>
              </c:strCache>
            </c:strRef>
          </c:tx>
          <c:spPr>
            <a:solidFill>
              <a:srgbClr val="CABF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09371671991480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BB-40B5-9F0A-18F5C1479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Sheet1!$C$41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Sheet1!$C$44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BB-40B5-9F0A-18F5C1479B2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97768072"/>
        <c:axId val="797768400"/>
      </c:barChart>
      <c:catAx>
        <c:axId val="797768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7768400"/>
        <c:crosses val="autoZero"/>
        <c:auto val="1"/>
        <c:lblAlgn val="ctr"/>
        <c:lblOffset val="100"/>
        <c:noMultiLvlLbl val="0"/>
      </c:catAx>
      <c:valAx>
        <c:axId val="79776840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rgbClr val="E2E2E2"/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977680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'EFC Level'!$H$19</c:f>
              <c:strCache>
                <c:ptCount val="1"/>
                <c:pt idx="0">
                  <c:v>Youth at Level 1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'EFC Level'!$G$20:$G$24</c:f>
              <c:strCache>
                <c:ptCount val="5"/>
                <c:pt idx="0">
                  <c:v>BCS</c:v>
                </c:pt>
                <c:pt idx="1">
                  <c:v>CCWM</c:v>
                </c:pt>
                <c:pt idx="2">
                  <c:v>DABSJ</c:v>
                </c:pt>
                <c:pt idx="3">
                  <c:v>SAM</c:v>
                </c:pt>
                <c:pt idx="4">
                  <c:v>WLS</c:v>
                </c:pt>
              </c:strCache>
            </c:strRef>
          </c:cat>
          <c:val>
            <c:numRef>
              <c:f>'EFC Level'!$H$20:$H$24</c:f>
              <c:numCache>
                <c:formatCode>0%</c:formatCode>
                <c:ptCount val="5"/>
                <c:pt idx="0">
                  <c:v>0.375</c:v>
                </c:pt>
                <c:pt idx="1">
                  <c:v>0.27777777777777779</c:v>
                </c:pt>
                <c:pt idx="2">
                  <c:v>0.125</c:v>
                </c:pt>
                <c:pt idx="3">
                  <c:v>0.44</c:v>
                </c:pt>
                <c:pt idx="4">
                  <c:v>0.46153846153846156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CA-43A4-A362-AD0DA19EBD42}"/>
            </c:ext>
          </c:extLst>
        </c:ser>
        <c:ser>
          <c:idx val="1"/>
          <c:order val="1"/>
          <c:tx>
            <c:strRef>
              <c:f>'EFC Level'!$I$19</c:f>
              <c:strCache>
                <c:ptCount val="1"/>
                <c:pt idx="0">
                  <c:v>Youth at Level 2</c:v>
                </c:pt>
              </c:strCache>
            </c:strRef>
          </c:tx>
          <c:spPr>
            <a:solidFill>
              <a:srgbClr val="836A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'EFC Level'!$G$20:$G$24</c:f>
              <c:strCache>
                <c:ptCount val="5"/>
                <c:pt idx="0">
                  <c:v>BCS</c:v>
                </c:pt>
                <c:pt idx="1">
                  <c:v>CCWM</c:v>
                </c:pt>
                <c:pt idx="2">
                  <c:v>DABSJ</c:v>
                </c:pt>
                <c:pt idx="3">
                  <c:v>SAM</c:v>
                </c:pt>
                <c:pt idx="4">
                  <c:v>WLS</c:v>
                </c:pt>
              </c:strCache>
            </c:strRef>
          </c:cat>
          <c:val>
            <c:numRef>
              <c:f>'EFC Level'!$I$20:$I$24</c:f>
              <c:numCache>
                <c:formatCode>0%</c:formatCode>
                <c:ptCount val="5"/>
                <c:pt idx="0">
                  <c:v>0.33333333333333331</c:v>
                </c:pt>
                <c:pt idx="1">
                  <c:v>0.5</c:v>
                </c:pt>
                <c:pt idx="2">
                  <c:v>0.41666666666666669</c:v>
                </c:pt>
                <c:pt idx="3">
                  <c:v>0.44</c:v>
                </c:pt>
                <c:pt idx="4">
                  <c:v>0.42307692307692307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CA-43A4-A362-AD0DA19EBD42}"/>
            </c:ext>
          </c:extLst>
        </c:ser>
        <c:ser>
          <c:idx val="2"/>
          <c:order val="2"/>
          <c:tx>
            <c:strRef>
              <c:f>'EFC Level'!$J$19</c:f>
              <c:strCache>
                <c:ptCount val="1"/>
                <c:pt idx="0">
                  <c:v>Youth at Level 3</c:v>
                </c:pt>
              </c:strCache>
            </c:strRef>
          </c:tx>
          <c:spPr>
            <a:solidFill>
              <a:srgbClr val="CABF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'EFC Level'!$G$20:$G$24</c:f>
              <c:strCache>
                <c:ptCount val="5"/>
                <c:pt idx="0">
                  <c:v>BCS</c:v>
                </c:pt>
                <c:pt idx="1">
                  <c:v>CCWM</c:v>
                </c:pt>
                <c:pt idx="2">
                  <c:v>DABSJ</c:v>
                </c:pt>
                <c:pt idx="3">
                  <c:v>SAM</c:v>
                </c:pt>
                <c:pt idx="4">
                  <c:v>WLS</c:v>
                </c:pt>
              </c:strCache>
            </c:strRef>
          </c:cat>
          <c:val>
            <c:numRef>
              <c:f>'EFC Level'!$J$20:$J$24</c:f>
              <c:numCache>
                <c:formatCode>0%</c:formatCode>
                <c:ptCount val="5"/>
                <c:pt idx="0">
                  <c:v>0.29166666666666669</c:v>
                </c:pt>
                <c:pt idx="1">
                  <c:v>0.22222222222222221</c:v>
                </c:pt>
                <c:pt idx="2">
                  <c:v>0.45833333333333331</c:v>
                </c:pt>
                <c:pt idx="3">
                  <c:v>0.12</c:v>
                </c:pt>
                <c:pt idx="4">
                  <c:v>0.11538461538461539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CA-43A4-A362-AD0DA19EB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3865240"/>
        <c:axId val="593865568"/>
      </c:barChart>
      <c:catAx>
        <c:axId val="593865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93865568"/>
        <c:crosses val="autoZero"/>
        <c:auto val="1"/>
        <c:lblAlgn val="ctr"/>
        <c:lblOffset val="100"/>
        <c:noMultiLvlLbl val="0"/>
      </c:catAx>
      <c:valAx>
        <c:axId val="593865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93865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'EFC Level'!$C$37</c:f>
              <c:strCache>
                <c:ptCount val="1"/>
                <c:pt idx="0">
                  <c:v>At 90 Days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'EFC Level'!$A$38:$A$41</c:f>
              <c:strCache>
                <c:ptCount val="4"/>
                <c:pt idx="0">
                  <c:v>EFC level decreased</c:v>
                </c:pt>
                <c:pt idx="1">
                  <c:v>EFC level increased</c:v>
                </c:pt>
                <c:pt idx="2">
                  <c:v>EFC level stayed same</c:v>
                </c:pt>
                <c:pt idx="3">
                  <c:v>EFC level fluctuated</c:v>
                </c:pt>
              </c:strCache>
            </c:strRef>
          </c:cat>
          <c:val>
            <c:numRef>
              <c:f>'EFC Level'!$C$38:$C$41</c:f>
              <c:numCache>
                <c:formatCode>0%</c:formatCode>
                <c:ptCount val="4"/>
                <c:pt idx="0">
                  <c:v>0.24324324324324326</c:v>
                </c:pt>
                <c:pt idx="1">
                  <c:v>6.7567567567567571E-2</c:v>
                </c:pt>
                <c:pt idx="2">
                  <c:v>0.68918918918918914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96-4117-A773-BCAB320AE394}"/>
            </c:ext>
          </c:extLst>
        </c:ser>
        <c:ser>
          <c:idx val="1"/>
          <c:order val="1"/>
          <c:tx>
            <c:strRef>
              <c:f>'EFC Level'!$E$37</c:f>
              <c:strCache>
                <c:ptCount val="1"/>
                <c:pt idx="0">
                  <c:v>At 270 Days</c:v>
                </c:pt>
              </c:strCache>
            </c:strRef>
          </c:tx>
          <c:spPr>
            <a:solidFill>
              <a:srgbClr val="CABF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'EFC Level'!$A$38:$A$41</c:f>
              <c:strCache>
                <c:ptCount val="4"/>
                <c:pt idx="0">
                  <c:v>EFC level decreased</c:v>
                </c:pt>
                <c:pt idx="1">
                  <c:v>EFC level increased</c:v>
                </c:pt>
                <c:pt idx="2">
                  <c:v>EFC level stayed same</c:v>
                </c:pt>
                <c:pt idx="3">
                  <c:v>EFC level fluctuated</c:v>
                </c:pt>
              </c:strCache>
            </c:strRef>
          </c:cat>
          <c:val>
            <c:numRef>
              <c:f>'EFC Level'!$E$38:$E$41</c:f>
              <c:numCache>
                <c:formatCode>0%</c:formatCode>
                <c:ptCount val="4"/>
                <c:pt idx="0">
                  <c:v>0.5</c:v>
                </c:pt>
                <c:pt idx="1">
                  <c:v>6.25E-2</c:v>
                </c:pt>
                <c:pt idx="2">
                  <c:v>0.3125</c:v>
                </c:pt>
                <c:pt idx="3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96-4117-A773-BCAB320AE3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1"/>
        <c:axId val="532875016"/>
        <c:axId val="532877312"/>
      </c:barChart>
      <c:catAx>
        <c:axId val="532875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32877312"/>
        <c:crosses val="autoZero"/>
        <c:auto val="1"/>
        <c:lblAlgn val="ctr"/>
        <c:lblOffset val="100"/>
        <c:noMultiLvlLbl val="0"/>
      </c:catAx>
      <c:valAx>
        <c:axId val="5328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32875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648055479431984"/>
          <c:y val="4.5671702761498977E-2"/>
          <c:w val="0.35922088407005204"/>
          <c:h val="0.155358695410559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+mj-lt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Discharge!$C$1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rgbClr val="836A8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F2B5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A7-427F-9269-9747736CF4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Discharge!$A$2:$A$7</c:f>
              <c:strCache>
                <c:ptCount val="6"/>
                <c:pt idx="0">
                  <c:v>End of provisional</c:v>
                </c:pt>
                <c:pt idx="1">
                  <c:v>Stabilization</c:v>
                </c:pt>
                <c:pt idx="2">
                  <c:v>Stepped up into a residential placement</c:v>
                </c:pt>
                <c:pt idx="3">
                  <c:v>Adoptive placement</c:v>
                </c:pt>
                <c:pt idx="4">
                  <c:v>AWOL</c:v>
                </c:pt>
                <c:pt idx="5">
                  <c:v>Youth reunified with family</c:v>
                </c:pt>
              </c:strCache>
            </c:strRef>
          </c:cat>
          <c:val>
            <c:numRef>
              <c:f>Discharge!$C$2:$C$7</c:f>
              <c:numCache>
                <c:formatCode>0%</c:formatCode>
                <c:ptCount val="6"/>
                <c:pt idx="0">
                  <c:v>3.2258064516129031E-2</c:v>
                </c:pt>
                <c:pt idx="1">
                  <c:v>0.5161290322580645</c:v>
                </c:pt>
                <c:pt idx="2">
                  <c:v>0.19354838709677419</c:v>
                </c:pt>
                <c:pt idx="3">
                  <c:v>0.19354838709677419</c:v>
                </c:pt>
                <c:pt idx="4">
                  <c:v>3.2258064516129031E-2</c:v>
                </c:pt>
                <c:pt idx="5">
                  <c:v>3.2258064516129031E-2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7-427F-9269-9747736CF4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1"/>
        <c:axId val="593521216"/>
        <c:axId val="593520232"/>
      </c:barChart>
      <c:catAx>
        <c:axId val="59352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93520232"/>
        <c:crosses val="autoZero"/>
        <c:auto val="1"/>
        <c:lblAlgn val="ctr"/>
        <c:lblOffset val="100"/>
        <c:noMultiLvlLbl val="0"/>
      </c:catAx>
      <c:valAx>
        <c:axId val="59352023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9352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Sheet1!$Q$9</c:f>
              <c:strCache>
                <c:ptCount val="1"/>
                <c:pt idx="0">
                  <c:v>Current Kids</c:v>
                </c:pt>
              </c:strCache>
            </c:strRef>
          </c:tx>
          <c:spPr>
            <a:solidFill>
              <a:srgbClr val="4F2B56">
                <a:alpha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Sheet1!$O$10:$O$12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</c:v>
                </c:pt>
              </c:numCache>
            </c:numRef>
          </c:cat>
          <c:val>
            <c:numRef>
              <c:f>Sheet1!$Q$10:$Q$12</c:f>
              <c:numCache>
                <c:formatCode>General</c:formatCode>
                <c:ptCount val="3"/>
                <c:pt idx="0">
                  <c:v>24</c:v>
                </c:pt>
                <c:pt idx="1">
                  <c:v>37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DE-4ED4-8497-AAA791390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466109640"/>
        <c:axId val="466104064"/>
      </c:barChart>
      <c:barChart>
        <c:barDir val="col"/>
        <c:grouping val="clustered"/>
        <c:varyColors val="0"/>
        <c:ser>
          <c:idx val="0"/>
          <c:order val="0"/>
          <c:tx>
            <c:strRef>
              <c:f>Sheet1!$P$9</c:f>
              <c:strCache>
                <c:ptCount val="1"/>
                <c:pt idx="0">
                  <c:v>Projected Kids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Sheet1!$O$10:$O$12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</c:v>
                </c:pt>
              </c:numCache>
            </c:numRef>
          </c:cat>
          <c:val>
            <c:numRef>
              <c:f>Sheet1!$P$10:$P$12</c:f>
              <c:numCache>
                <c:formatCode>General</c:formatCode>
                <c:ptCount val="3"/>
                <c:pt idx="0">
                  <c:v>4</c:v>
                </c:pt>
                <c:pt idx="1">
                  <c:v>26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DE-4ED4-8497-AAA791390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812164672"/>
        <c:axId val="812162376"/>
      </c:barChart>
      <c:valAx>
        <c:axId val="466104064"/>
        <c:scaling>
          <c:orientation val="minMax"/>
          <c:max val="40"/>
        </c:scaling>
        <c:delete val="1"/>
        <c:axPos val="r"/>
        <c:numFmt formatCode="General" sourceLinked="1"/>
        <c:majorTickMark val="out"/>
        <c:minorTickMark val="none"/>
        <c:tickLblPos val="nextTo"/>
        <c:crossAx val="466109640"/>
        <c:crosses val="max"/>
        <c:crossBetween val="between"/>
      </c:valAx>
      <c:catAx>
        <c:axId val="466109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6104064"/>
        <c:crosses val="autoZero"/>
        <c:auto val="1"/>
        <c:lblAlgn val="ctr"/>
        <c:lblOffset val="100"/>
        <c:noMultiLvlLbl val="0"/>
      </c:catAx>
      <c:valAx>
        <c:axId val="8121623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12164672"/>
        <c:crosses val="autoZero"/>
        <c:crossBetween val="between"/>
      </c:valAx>
      <c:catAx>
        <c:axId val="812164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2162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22222222222222"/>
          <c:y val="5.0925925925925923E-2"/>
          <c:w val="0.8472222222222221"/>
          <c:h val="0.89814814814814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Sheet1!$N$42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rgbClr val="4F2B56">
                <a:alpha val="40000"/>
              </a:srgbClr>
            </a:solidFill>
            <a:ln>
              <a:noFill/>
            </a:ln>
            <a:effectLst/>
          </c:spPr>
          <c:invertIfNegative val="0"/>
          <c:dLbls>
            <c:numFmt formatCode="_(&quot;$&quot;* #,##0_);_(&quot;$&quot;* \(#,##0\);_(&quot;$&quot;* &quot;-&quot;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Sheet1!$O$41:$Q$41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</c:v>
                </c:pt>
              </c:numCache>
            </c:numRef>
          </c:cat>
          <c:val>
            <c:numRef>
              <c:f>Sheet1!$O$42:$Q$42</c:f>
              <c:numCache>
                <c:formatCode>_("$"* #,##0.00_);_("$"* \(#,##0.00\);_("$"* "-"??_);_(@_)</c:formatCode>
                <c:ptCount val="3"/>
                <c:pt idx="0">
                  <c:v>3600</c:v>
                </c:pt>
                <c:pt idx="1">
                  <c:v>5846</c:v>
                </c:pt>
                <c:pt idx="2">
                  <c:v>4590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6-4AB1-B58E-08CDB6790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459635728"/>
        <c:axId val="459637368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Sheet1!$N$43</c:f>
              <c:strCache>
                <c:ptCount val="1"/>
                <c:pt idx="0">
                  <c:v>Model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numFmt formatCode="_(&quot;$&quot;* #,##0_);_(&quot;$&quot;* \(#,##0\);_(&quot;$&quot;* &quot;-&quot;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Sheet1!$O$41:$Q$41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</c:v>
                </c:pt>
              </c:numCache>
            </c:numRef>
          </c:cat>
          <c:val>
            <c:numRef>
              <c:f>Sheet1!$O$43:$Q$43</c:f>
              <c:numCache>
                <c:formatCode>_("$"* #,##0.00_);_("$"* \(#,##0.00\);_("$"* "-"??_);_(@_)</c:formatCode>
                <c:ptCount val="3"/>
                <c:pt idx="0">
                  <c:v>600</c:v>
                </c:pt>
                <c:pt idx="1">
                  <c:v>4108</c:v>
                </c:pt>
                <c:pt idx="2">
                  <c:v>2380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6-4AB1-B58E-08CDB6790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47453952"/>
        <c:axId val="638296904"/>
      </c:barChart>
      <c:valAx>
        <c:axId val="459637368"/>
        <c:scaling>
          <c:orientation val="minMax"/>
        </c:scaling>
        <c:delete val="1"/>
        <c:axPos val="r"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459635728"/>
        <c:crosses val="max"/>
        <c:crossBetween val="between"/>
      </c:valAx>
      <c:catAx>
        <c:axId val="459635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9637368"/>
        <c:crosses val="autoZero"/>
        <c:auto val="1"/>
        <c:lblAlgn val="ctr"/>
        <c:lblOffset val="100"/>
        <c:noMultiLvlLbl val="0"/>
      </c:catAx>
      <c:valAx>
        <c:axId val="638296904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647453952"/>
        <c:crosses val="autoZero"/>
        <c:crossBetween val="between"/>
      </c:valAx>
      <c:catAx>
        <c:axId val="647453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82969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111158842913946E-2"/>
          <c:y val="3.7448264248400292E-3"/>
          <c:w val="0.93888888888888888"/>
          <c:h val="0.82928248812401095"/>
        </c:manualLayout>
      </c:layout>
      <c:lineChart>
        <c:grouping val="standard"/>
        <c:varyColors val="0"/>
        <c:ser>
          <c:idx val="0"/>
          <c:order val="0"/>
          <c:tx>
            <c:strRef>
              <c:f>Residential!$A$6</c:f>
              <c:strCache>
                <c:ptCount val="1"/>
                <c:pt idx="0">
                  <c:v>% Youth in Residential</c:v>
                </c:pt>
              </c:strCache>
            </c:strRef>
          </c:tx>
          <c:spPr>
            <a:ln w="66675" cap="rnd">
              <a:solidFill>
                <a:srgbClr val="4F2B56"/>
              </a:solidFill>
              <a:round/>
              <a:headEnd type="none"/>
              <a:tailEnd type="none"/>
            </a:ln>
            <a:effectLst/>
          </c:spPr>
          <c:marker>
            <c:symbol val="circle"/>
            <c:size val="5"/>
            <c:spPr>
              <a:solidFill>
                <a:srgbClr val="4F2B56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6031550589999646"/>
                  <c:y val="-0.1683978945104296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4000" b="0" i="0" u="none" strike="noStrike" kern="1200" baseline="0">
                        <a:solidFill>
                          <a:srgbClr val="4F2B56"/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sz="4000" b="0" dirty="0">
                        <a:solidFill>
                          <a:srgbClr val="4F2B56"/>
                        </a:solidFill>
                      </a:rPr>
                      <a:t>13%</a:t>
                    </a:r>
                  </a:p>
                  <a:p>
                    <a:pPr>
                      <a:defRPr sz="4000">
                        <a:solidFill>
                          <a:srgbClr val="4F2B56"/>
                        </a:solidFill>
                        <a:latin typeface="+mj-lt"/>
                      </a:defRPr>
                    </a:pPr>
                    <a:r>
                      <a:rPr lang="en-US" sz="1600" b="0" dirty="0">
                        <a:solidFill>
                          <a:srgbClr val="4F2B56"/>
                        </a:solidFill>
                      </a:rPr>
                      <a:t>(n=103)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4000" b="0" i="0" u="none" strike="noStrike" kern="1200" baseline="0">
                      <a:solidFill>
                        <a:srgbClr val="4F2B56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DF-49E3-B3ED-3B74281153B8}"/>
                </c:ext>
              </c:extLst>
            </c:dLbl>
            <c:dLbl>
              <c:idx val="1"/>
              <c:layout>
                <c:manualLayout>
                  <c:x val="3.6748879594683914E-3"/>
                  <c:y val="0.10948714465043517"/>
                </c:manualLayout>
              </c:layout>
              <c:tx>
                <c:rich>
                  <a:bodyPr/>
                  <a:lstStyle/>
                  <a:p>
                    <a:r>
                      <a:rPr lang="en-US" sz="4000" b="0" dirty="0">
                        <a:solidFill>
                          <a:srgbClr val="4F2B56"/>
                        </a:solidFill>
                      </a:rPr>
                      <a:t>7%</a:t>
                    </a:r>
                  </a:p>
                  <a:p>
                    <a:r>
                      <a:rPr lang="en-US" sz="1600" b="0" dirty="0">
                        <a:solidFill>
                          <a:srgbClr val="4F2B56"/>
                        </a:solidFill>
                      </a:rPr>
                      <a:t>(n=66)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DF-49E3-B3ED-3B74281153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rgbClr val="4F2B56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Residential!$B$6:$C$6</c:f>
              <c:numCache>
                <c:formatCode>0%</c:formatCode>
                <c:ptCount val="2"/>
                <c:pt idx="0">
                  <c:v>0.12</c:v>
                </c:pt>
                <c:pt idx="1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DF-49E3-B3ED-3B74281153B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3509840"/>
        <c:axId val="593510496"/>
      </c:lineChart>
      <c:catAx>
        <c:axId val="59350984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noFill/>
          <a:ln w="9525" cap="flat" cmpd="sng" algn="ctr">
            <a:solidFill>
              <a:srgbClr val="4F2B5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3510496"/>
        <c:crosses val="autoZero"/>
        <c:auto val="1"/>
        <c:lblAlgn val="ctr"/>
        <c:lblOffset val="100"/>
        <c:tickLblSkip val="1"/>
        <c:noMultiLvlLbl val="0"/>
      </c:catAx>
      <c:valAx>
        <c:axId val="593510496"/>
        <c:scaling>
          <c:orientation val="minMax"/>
          <c:max val="0.2"/>
        </c:scaling>
        <c:delete val="1"/>
        <c:axPos val="l"/>
        <c:numFmt formatCode="0%" sourceLinked="1"/>
        <c:majorTickMark val="out"/>
        <c:minorTickMark val="none"/>
        <c:tickLblPos val="nextTo"/>
        <c:crossAx val="59350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Demographics!$C$6</c:f>
              <c:strCache>
                <c:ptCount val="1"/>
              </c:strCache>
            </c:strRef>
          </c:tx>
          <c:spPr>
            <a:solidFill>
              <a:srgbClr val="CABFCC"/>
            </a:solidFill>
          </c:spPr>
          <c:dPt>
            <c:idx val="0"/>
            <c:bubble3D val="0"/>
            <c:spPr>
              <a:solidFill>
                <a:srgbClr val="CAB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95-489C-9733-E25FDB96E248}"/>
              </c:ext>
            </c:extLst>
          </c:dPt>
          <c:dPt>
            <c:idx val="1"/>
            <c:bubble3D val="0"/>
            <c:spPr>
              <a:solidFill>
                <a:srgbClr val="836A8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95-489C-9733-E25FDB96E24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2">
                          <a:lumMod val="2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295-489C-9733-E25FDB96E248}"/>
                </c:ext>
              </c:extLst>
            </c:dLbl>
            <c:dLbl>
              <c:idx val="1"/>
              <c:layout>
                <c:manualLayout>
                  <c:x val="6.1222550306211675E-2"/>
                  <c:y val="-0.195462962962962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95-489C-9733-E25FDB96E2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Demographics!$A$7:$A$8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Demographics!$C$7:$C$8</c:f>
              <c:numCache>
                <c:formatCode>0%</c:formatCode>
                <c:ptCount val="2"/>
                <c:pt idx="0">
                  <c:v>5.128205128205128E-2</c:v>
                </c:pt>
                <c:pt idx="1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95-489C-9733-E25FDB96E24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Demographics!$C$11</c:f>
              <c:strCache>
                <c:ptCount val="1"/>
              </c:strCache>
            </c:strRef>
          </c:tx>
          <c:spPr>
            <a:solidFill>
              <a:srgbClr val="CABFCC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836A8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96-47E7-8B41-955E1456492D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196-47E7-8B41-955E145649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Demographics!$A$12:$A$17</c:f>
              <c:strCache>
                <c:ptCount val="6"/>
                <c:pt idx="0">
                  <c:v>0-2 years old</c:v>
                </c:pt>
                <c:pt idx="1">
                  <c:v>3-5 years old</c:v>
                </c:pt>
                <c:pt idx="2">
                  <c:v>6-9 years old</c:v>
                </c:pt>
                <c:pt idx="3">
                  <c:v>10-13 years old</c:v>
                </c:pt>
                <c:pt idx="4">
                  <c:v>14-17 years old</c:v>
                </c:pt>
                <c:pt idx="5">
                  <c:v>18+ years old</c:v>
                </c:pt>
              </c:strCache>
            </c:strRef>
          </c:cat>
          <c:val>
            <c:numRef>
              <c:f>Demographics!$C$12:$C$17</c:f>
              <c:numCache>
                <c:formatCode>0%</c:formatCode>
                <c:ptCount val="6"/>
                <c:pt idx="0">
                  <c:v>0</c:v>
                </c:pt>
                <c:pt idx="1">
                  <c:v>0.14529914529914531</c:v>
                </c:pt>
                <c:pt idx="2">
                  <c:v>0.3504273504273504</c:v>
                </c:pt>
                <c:pt idx="3">
                  <c:v>0.25641025641025639</c:v>
                </c:pt>
                <c:pt idx="4">
                  <c:v>0.24786324786324787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96-47E7-8B41-955E145649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6"/>
        <c:overlap val="-27"/>
        <c:axId val="478157776"/>
        <c:axId val="478158760"/>
      </c:barChart>
      <c:catAx>
        <c:axId val="47815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78158760"/>
        <c:crosses val="autoZero"/>
        <c:auto val="1"/>
        <c:lblAlgn val="ctr"/>
        <c:lblOffset val="100"/>
        <c:noMultiLvlLbl val="0"/>
      </c:catAx>
      <c:valAx>
        <c:axId val="478158760"/>
        <c:scaling>
          <c:orientation val="minMax"/>
          <c:max val="0.4"/>
        </c:scaling>
        <c:delete val="1"/>
        <c:axPos val="l"/>
        <c:numFmt formatCode="0%" sourceLinked="1"/>
        <c:majorTickMark val="out"/>
        <c:minorTickMark val="none"/>
        <c:tickLblPos val="nextTo"/>
        <c:crossAx val="47815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+mj-lt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Demographics!$C$19</c:f>
              <c:strCache>
                <c:ptCount val="1"/>
              </c:strCache>
            </c:strRef>
          </c:tx>
          <c:spPr>
            <a:solidFill>
              <a:srgbClr val="CABFCC"/>
            </a:solidFill>
          </c:spPr>
          <c:dPt>
            <c:idx val="0"/>
            <c:bubble3D val="0"/>
            <c:spPr>
              <a:solidFill>
                <a:srgbClr val="CAB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F4-461C-9348-A76CFBF2A37C}"/>
              </c:ext>
            </c:extLst>
          </c:dPt>
          <c:dPt>
            <c:idx val="1"/>
            <c:bubble3D val="0"/>
            <c:spPr>
              <a:solidFill>
                <a:srgbClr val="836A8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F4-461C-9348-A76CFBF2A37C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4F4-461C-9348-A76CFBF2A3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Demographics!$A$20:$A$21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Demographics!$C$20:$C$21</c:f>
              <c:numCache>
                <c:formatCode>0%</c:formatCode>
                <c:ptCount val="2"/>
                <c:pt idx="0">
                  <c:v>0.39316239316239315</c:v>
                </c:pt>
                <c:pt idx="1">
                  <c:v>0.60683760683760679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F4-461C-9348-A76CFBF2A37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+mj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836A8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F2B5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4D-409A-BCD6-39C4078CFE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'[1.24.2019 Enhanced Foster Care Tracking.xlsx]3-5 year olds'!$A$2:$A$3</c:f>
              <c:strCache>
                <c:ptCount val="2"/>
                <c:pt idx="0">
                  <c:v>Risk of placement break due to behavioral or emotional issues</c:v>
                </c:pt>
                <c:pt idx="1">
                  <c:v>Agency believes best interest for placement stability</c:v>
                </c:pt>
              </c:strCache>
            </c:strRef>
          </c:cat>
          <c:val>
            <c:numRef>
              <c:f>'[1.24.2019 Enhanced Foster Care Tracking.xlsx]3-5 year olds'!$C$2:$C$3</c:f>
              <c:numCache>
                <c:formatCode>0%</c:formatCode>
                <c:ptCount val="2"/>
                <c:pt idx="0">
                  <c:v>0.76470588235294112</c:v>
                </c:pt>
                <c:pt idx="1">
                  <c:v>0.23529411764705882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4D-409A-BCD6-39C4078CFE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84226128"/>
        <c:axId val="484226456"/>
      </c:barChart>
      <c:catAx>
        <c:axId val="484226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84226456"/>
        <c:crosses val="autoZero"/>
        <c:auto val="1"/>
        <c:lblAlgn val="ctr"/>
        <c:lblOffset val="100"/>
        <c:noMultiLvlLbl val="0"/>
      </c:catAx>
      <c:valAx>
        <c:axId val="4842264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8422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CABFCC"/>
            </a:solidFill>
          </c:spPr>
          <c:dPt>
            <c:idx val="0"/>
            <c:bubble3D val="0"/>
            <c:spPr>
              <a:solidFill>
                <a:srgbClr val="CAB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4A-4978-9A0E-1391C4B3DCFD}"/>
              </c:ext>
            </c:extLst>
          </c:dPt>
          <c:dPt>
            <c:idx val="1"/>
            <c:bubble3D val="0"/>
            <c:spPr>
              <a:solidFill>
                <a:srgbClr val="4F2B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4A-4978-9A0E-1391C4B3DCFD}"/>
              </c:ext>
            </c:extLst>
          </c:dPt>
          <c:dPt>
            <c:idx val="2"/>
            <c:bubble3D val="0"/>
            <c:spPr>
              <a:solidFill>
                <a:srgbClr val="836A8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4A-4978-9A0E-1391C4B3DCFD}"/>
              </c:ext>
            </c:extLst>
          </c:dPt>
          <c:dLbls>
            <c:dLbl>
              <c:idx val="0"/>
              <c:layout>
                <c:manualLayout>
                  <c:x val="5.9629811898512686E-2"/>
                  <c:y val="4.2824074074074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4A-4978-9A0E-1391C4B3DCFD}"/>
                </c:ext>
              </c:extLst>
            </c:dLbl>
            <c:dLbl>
              <c:idx val="2"/>
              <c:layout>
                <c:manualLayout>
                  <c:x val="0.143581583552056"/>
                  <c:y val="0.1384007728200641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4A-4978-9A0E-1391C4B3D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'[1.24.2019 Enhanced Foster Care Tracking.xlsx]3-5 year olds'!$A$16:$A$18</c:f>
              <c:strCache>
                <c:ptCount val="3"/>
                <c:pt idx="0">
                  <c:v>Level 1</c:v>
                </c:pt>
                <c:pt idx="1">
                  <c:v>Level 2</c:v>
                </c:pt>
                <c:pt idx="2">
                  <c:v>Level 3</c:v>
                </c:pt>
              </c:strCache>
            </c:strRef>
          </c:cat>
          <c:val>
            <c:numRef>
              <c:f>'[1.24.2019 Enhanced Foster Care Tracking.xlsx]3-5 year olds'!$C$16:$C$18</c:f>
              <c:numCache>
                <c:formatCode>0%</c:formatCode>
                <c:ptCount val="3"/>
                <c:pt idx="0">
                  <c:v>5.8823529411764705E-2</c:v>
                </c:pt>
                <c:pt idx="1">
                  <c:v>0.58823529411764708</c:v>
                </c:pt>
                <c:pt idx="2">
                  <c:v>0.35294117647058826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4A-4978-9A0E-1391C4B3DCF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A795AA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F2B5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57-4004-84DE-EC56C6B7AA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'3-5 year olds'!$A$8:$A$10</c:f>
              <c:strCache>
                <c:ptCount val="3"/>
                <c:pt idx="0">
                  <c:v>End of provisional</c:v>
                </c:pt>
                <c:pt idx="1">
                  <c:v>Stabilization</c:v>
                </c:pt>
                <c:pt idx="2">
                  <c:v>Adoptive Placement</c:v>
                </c:pt>
              </c:strCache>
            </c:strRef>
          </c:cat>
          <c:val>
            <c:numRef>
              <c:f>'3-5 year olds'!$C$8:$C$10</c:f>
              <c:numCache>
                <c:formatCode>0%</c:formatCode>
                <c:ptCount val="3"/>
                <c:pt idx="0">
                  <c:v>0.2</c:v>
                </c:pt>
                <c:pt idx="1">
                  <c:v>0.6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7-4004-84DE-EC56C6B7AA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9492896"/>
        <c:axId val="489493552"/>
      </c:barChart>
      <c:catAx>
        <c:axId val="48949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89493552"/>
        <c:crosses val="autoZero"/>
        <c:auto val="1"/>
        <c:lblAlgn val="ctr"/>
        <c:lblOffset val="100"/>
        <c:noMultiLvlLbl val="0"/>
      </c:catAx>
      <c:valAx>
        <c:axId val="4894935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8949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4F2B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AC-4C52-A0D3-3E1C260904A8}"/>
              </c:ext>
            </c:extLst>
          </c:dPt>
          <c:dPt>
            <c:idx val="1"/>
            <c:bubble3D val="0"/>
            <c:spPr>
              <a:solidFill>
                <a:srgbClr val="4F2B56">
                  <a:alpha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AC-4C52-A0D3-3E1C260904A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AC-4C52-A0D3-3E1C260904A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AC-4C52-A0D3-3E1C260904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Charts!$J$24:$J$25</c:f>
              <c:strCache>
                <c:ptCount val="2"/>
                <c:pt idx="0">
                  <c:v>WMPC EFC</c:v>
                </c:pt>
                <c:pt idx="1">
                  <c:v>Non efc</c:v>
                </c:pt>
              </c:strCache>
            </c:strRef>
          </c:cat>
          <c:val>
            <c:numRef>
              <c:f>Charts!$K$24:$K$25</c:f>
              <c:numCache>
                <c:formatCode>0%</c:formatCode>
                <c:ptCount val="2"/>
                <c:pt idx="0">
                  <c:v>0.14000000000000001</c:v>
                </c:pt>
                <c:pt idx="1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AC-4C52-A0D3-3E1C26090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1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Sheet1!$D$1</c:f>
              <c:strCache>
                <c:ptCount val="1"/>
                <c:pt idx="0">
                  <c:v>Total in care</c:v>
                </c:pt>
              </c:strCache>
            </c:strRef>
          </c:tx>
          <c:spPr>
            <a:solidFill>
              <a:srgbClr val="836A88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1ED6BCA-A52C-4F83-9316-4CB6FD30EC7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FE33-4C1F-9B33-ED57787DDA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0204DDB-706C-4EB9-9165-954374832B5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FE33-4C1F-9B33-ED57787DDA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BE2D548-4DAF-4CB7-9E23-0A2E8CF17FA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FE33-4C1F-9B33-ED57787DDA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078C5C1-D599-4DB2-AE03-A041CCE05D0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FE33-4C1F-9B33-ED57787DDAD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32B827B-A3C4-4783-8DD5-7D6ACD3A373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FE33-4C1F-9B33-ED57787DDA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r"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Bethany Christian Services</c:v>
                </c:pt>
                <c:pt idx="1">
                  <c:v>Catholic Charities West Michigan</c:v>
                </c:pt>
                <c:pt idx="2">
                  <c:v>D.A. Blodgett – St. John’s</c:v>
                </c:pt>
                <c:pt idx="3">
                  <c:v>Samaritas</c:v>
                </c:pt>
                <c:pt idx="4">
                  <c:v>Wellspring Lutheran Services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194</c:v>
                </c:pt>
                <c:pt idx="1">
                  <c:v>195</c:v>
                </c:pt>
                <c:pt idx="2">
                  <c:v>164</c:v>
                </c:pt>
                <c:pt idx="3">
                  <c:v>165</c:v>
                </c:pt>
                <c:pt idx="4">
                  <c:v>145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Sheet1!$E$2:$E$6</c15:f>
                <c15:dlblRangeCache>
                  <c:ptCount val="5"/>
                  <c:pt idx="0">
                    <c:v>12%</c:v>
                  </c:pt>
                  <c:pt idx="1">
                    <c:v>9%</c:v>
                  </c:pt>
                  <c:pt idx="2">
                    <c:v>15%</c:v>
                  </c:pt>
                  <c:pt idx="3">
                    <c:v>16%</c:v>
                  </c:pt>
                  <c:pt idx="4">
                    <c:v>18%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FE33-4C1F-9B33-ED57787DD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axId val="646795504"/>
        <c:axId val="646795832"/>
      </c:barChar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Youth</c:v>
                </c:pt>
              </c:strCache>
            </c:strRef>
          </c:tx>
          <c:spPr>
            <a:solidFill>
              <a:srgbClr val="4F2B5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3837437101413197E-2"/>
                  <c:y val="-1.1472584041945778E-16"/>
                </c:manualLayout>
              </c:layout>
              <c:tx>
                <c:rich>
                  <a:bodyPr/>
                  <a:lstStyle/>
                  <a:p>
                    <a:fld id="{57B2BBBF-C0CF-4611-8897-7D845D358A6B}" type="CELLRANGE">
                      <a:rPr lang="en-US"/>
                      <a:pPr/>
                      <a:t>[CELLRANGE]</a:t>
                    </a:fld>
                    <a:endParaRPr lang="en-US" baseline="0" dirty="0"/>
                  </a:p>
                  <a:p>
                    <a:fld id="{299D3C77-5E45-4D22-B033-FA275364412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FE33-4C1F-9B33-ED57787DDA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CB323AE-E7AD-4580-BEFB-56725421A207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0713330-B671-4E86-90AB-9C9F108D122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FE33-4C1F-9B33-ED57787DDA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A2EDE31-7E3E-4335-B5D1-1C6E26FB4F86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8B1B2AE-F1F5-4D1C-AD1B-FBD75D8B065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FE33-4C1F-9B33-ED57787DDA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8B200FD-3C81-41B6-885A-ED1B0C19B1D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2316D1B8-0511-46C0-8340-BA2C7C61280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FE33-4C1F-9B33-ED57787DDAD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733434F-9C51-479A-990B-DFA7F10BB542}" type="CELLRANGE">
                      <a:rPr lang="en-US" smtClean="0"/>
                      <a:pPr/>
                      <a:t>[CELLRANGE]</a:t>
                    </a:fld>
                    <a:endParaRPr lang="en-US" baseline="0" dirty="0"/>
                  </a:p>
                  <a:p>
                    <a:fld id="{CBAB31A9-27F9-4B7A-8985-B4560A4A2C7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FE33-4C1F-9B33-ED57787DDA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l">
                  <a:defRPr sz="18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Bethany Christian Services</c:v>
                </c:pt>
                <c:pt idx="1">
                  <c:v>Catholic Charities West Michigan</c:v>
                </c:pt>
                <c:pt idx="2">
                  <c:v>D.A. Blodgett – St. John’s</c:v>
                </c:pt>
                <c:pt idx="3">
                  <c:v>Samaritas</c:v>
                </c:pt>
                <c:pt idx="4">
                  <c:v>Wellspring Lutheran Services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17</c:v>
                </c:pt>
                <c:pt idx="2">
                  <c:v>18</c:v>
                </c:pt>
                <c:pt idx="3">
                  <c:v>20</c:v>
                </c:pt>
                <c:pt idx="4">
                  <c:v>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Sheet1!$C$2:$C$6</c15:f>
                <c15:dlblRangeCache>
                  <c:ptCount val="5"/>
                  <c:pt idx="0">
                    <c:v>8%</c:v>
                  </c:pt>
                  <c:pt idx="1">
                    <c:v>9%</c:v>
                  </c:pt>
                  <c:pt idx="2">
                    <c:v>11%</c:v>
                  </c:pt>
                  <c:pt idx="3">
                    <c:v>12%</c:v>
                  </c:pt>
                  <c:pt idx="4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FE33-4C1F-9B33-ED57787DD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axId val="461795504"/>
        <c:axId val="466466424"/>
      </c:barChart>
      <c:catAx>
        <c:axId val="646795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646795832"/>
        <c:crosses val="autoZero"/>
        <c:auto val="1"/>
        <c:lblAlgn val="ctr"/>
        <c:lblOffset val="100"/>
        <c:noMultiLvlLbl val="0"/>
      </c:catAx>
      <c:valAx>
        <c:axId val="6467958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6795504"/>
        <c:crosses val="autoZero"/>
        <c:crossBetween val="between"/>
      </c:valAx>
      <c:valAx>
        <c:axId val="466466424"/>
        <c:scaling>
          <c:orientation val="minMax"/>
          <c:max val="250"/>
        </c:scaling>
        <c:delete val="1"/>
        <c:axPos val="t"/>
        <c:numFmt formatCode="General" sourceLinked="1"/>
        <c:majorTickMark val="out"/>
        <c:minorTickMark val="none"/>
        <c:tickLblPos val="nextTo"/>
        <c:crossAx val="461795504"/>
        <c:crosses val="max"/>
        <c:crossBetween val="between"/>
      </c:valAx>
      <c:catAx>
        <c:axId val="461795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66466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j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0.53893</cdr:x>
      <cdr:y>0.50115</cdr:y>
    </cdr:from>
    <cdr:to>
      <cdr:x>0.73893</cdr:x>
      <cdr:y>0.83448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4F4A405-038A-4251-8D03-464739E654D3}"/>
            </a:ext>
          </a:extLst>
        </cdr:cNvPr>
        <cdr:cNvSpPr txBox="1"/>
      </cdr:nvSpPr>
      <cdr:spPr>
        <a:xfrm xmlns:a="http://schemas.openxmlformats.org/drawingml/2006/main">
          <a:off x="2463984" y="13747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bg1"/>
              </a:solidFill>
            </a:rPr>
            <a:t>Level 2</a:t>
          </a:r>
        </a:p>
      </cdr:txBody>
    </cdr:sp>
  </cdr:relSizeAnchor>
  <cdr:relSizeAnchor xmlns:cdr="http://schemas.openxmlformats.org/drawingml/2006/chartDrawing">
    <cdr:from>
      <cdr:x>0.3044</cdr:x>
      <cdr:y>0.26149</cdr:y>
    </cdr:from>
    <cdr:to>
      <cdr:x>0.5044</cdr:x>
      <cdr:y>0.59482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9AC68414-D898-4B7B-957C-F0D7C7AE051F}"/>
            </a:ext>
          </a:extLst>
        </cdr:cNvPr>
        <cdr:cNvSpPr txBox="1"/>
      </cdr:nvSpPr>
      <cdr:spPr>
        <a:xfrm xmlns:a="http://schemas.openxmlformats.org/drawingml/2006/main">
          <a:off x="1391724" y="71731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>
              <a:solidFill>
                <a:schemeClr val="bg1"/>
              </a:solidFill>
              <a:latin typeface="+mj-lt"/>
            </a:rPr>
            <a:t>Level 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E934E-085E-46F0-A984-B1770D52113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CF633-B532-4E67-ADEF-E8F307F8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F633-B532-4E67-ADEF-E8F307F8FE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520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59EB5F93-BC52-4269-AF84-BE32E59AF3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06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F633-B532-4E67-ADEF-E8F307F8FE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43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F633-B532-4E67-ADEF-E8F307F8FE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68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F633-B532-4E67-ADEF-E8F307F8FE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69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F633-B532-4E67-ADEF-E8F307F8FED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25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7EFE39C5-D46B-4835-8577-D9D7E3FF85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70019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7EFE39C5-D46B-4835-8577-D9D7E3FF85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76845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E755B2BE-58B7-4115-B155-E42A9B3266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97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E755B2BE-58B7-4115-B155-E42A9B3266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5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AB6A9F18-A50D-4728-9AA7-BA30D4DCD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95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AB6A9F18-A50D-4728-9AA7-BA30D4DCD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3D80930-42E2-4CA2-A6B3-0A1F087DCE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00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3D80930-42E2-4CA2-A6B3-0A1F087DCE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42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F633-B532-4E67-ADEF-E8F307F8FE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04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2D0E1E9-D5E7-48FC-BA26-6C6598517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17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2D0E1E9-D5E7-48FC-BA26-6C6598517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55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A033E07E-0AA7-47B0-8414-BAE78F1D90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573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B037-A6C5-4D21-8AB0-5B81A1480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0D64B-1BA6-4B5D-96DE-EAF2DA2B9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11382-DC16-49F1-8439-EBB32CFBE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7A1FF-B999-4908-A801-DD64B0DC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B6E68-4770-402A-A75E-67F85153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3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59CD-161D-4399-8C9E-0F885759E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6C611-8D63-46E5-8A41-DCC9E9D48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14C20-63DE-44B3-A0CE-128EA1AF3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C40A4-63CE-4B00-9903-A4747535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EF478-13B8-47A7-9C0F-A2DAE3C66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3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B2AE44-E6D1-47C8-8EB4-B7AE2067D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2073D-16AF-4583-87A5-8A47BCCE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51913-5F95-4016-A192-6CCCB5DE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D5752-4B0D-499C-B745-F814032E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82F74-3F18-4FA5-A3AA-8FB1CB24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BD351-0FFC-4C26-BAE3-93B0CAE5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D3A0B-7BA7-4604-96BC-663DB9248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C212C-BDA6-4F42-85F1-AF49561A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23F53-B59D-4452-A915-D54404168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A495-56B8-4D1C-97F8-DC0C4E99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8172-0883-4D91-AF80-7F3D32A3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8AD09-18AD-4B4B-8275-3D173FD53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1C58F-C883-4172-AFF4-631A81F4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4AE43-F416-472A-A5FF-D316C4F6C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AAFBF-BC81-4A60-980C-9EF36837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3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2E7C-D68D-46B6-A329-2772CAFCA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3D03B-685E-442E-B92E-76E8D4F3D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D4487-8EE5-4C80-880E-AF0051D07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88323-DB5B-472F-9966-88C27E81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79D5A-DEE8-4117-8972-2C39D211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083E4-8B27-4E6D-8195-37B9A347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0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1F1C-B06B-4168-AB4A-1A7ECC05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2732E-0E51-4EB0-9C27-3379BC8F6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9C954-093D-419B-884D-DF1FD2FAA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E4C5-BC56-4177-A0D8-66534AA02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8B0696-7364-4EEA-A7D0-3993A973C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7E06E3-4EEA-4870-938F-9D17321D0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3D232D-710D-4505-8E28-2A2D82215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91635D-5EA4-40F2-9FFD-36A251E7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3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B6B5B-2BB3-423D-B46F-6B801C85B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54694C-4D1B-45A1-B150-123CA4E8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8C2AC-5669-4EA1-B190-FE372BF0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D8A05-6714-4411-8501-8B84E965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1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9EBD49-1D33-4326-BB20-9F111DD6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F40AE-ABD2-4332-B140-22614877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C73F9-0D97-46B7-869B-97A84F61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7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A2F78-0A93-474B-BF12-C0A43D3F5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B7377-5130-4872-A82B-1DD26DDC1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66E73-A2ED-4CB9-9DD3-6940EB3D3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A90B3-D991-4886-A1B3-59B2B04D3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AEFFB-8E93-4B33-ADD0-ED3D7ACB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955EC-E466-4E91-A282-B2C9520E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9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3BC1-575F-4366-8171-52DB62DAB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8B338C-B94C-4455-85A7-90F5FE4BE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D81B2-EA25-4C82-9C0E-AA8FE59E7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E506-A659-4FAC-8577-D090E2EE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D93C4-CB7F-4AF8-9ADC-CFBC0C917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09FBB-6FF4-493F-9CC6-63584FE9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5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4C834E-DF87-4D19-A4B2-2BB20E4D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01DD-6D25-4A48-96FE-E67F313F6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CC501-49C3-4D9E-9A94-817F693DF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B1F8-21C8-4948-9064-3AE9A7C7FA8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F8B46-BF24-4CB9-B934-46B6E59DC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10065-BDB6-407F-A2DF-F97E9B0A0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E3483-5C7D-4A55-8A64-F1D7778E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7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peck@wmpc.car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9AD974-C084-47BC-8EF4-B6FA4ECDF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729129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Enhanced Foster Care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DAB44C3C-619A-4EFE-B87C-F689D4D33B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1770009"/>
            <a:ext cx="6553545" cy="33259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984AFF-3E2F-4B0B-9D6D-440A75DE27B7}"/>
              </a:ext>
            </a:extLst>
          </p:cNvPr>
          <p:cNvSpPr txBox="1"/>
          <p:nvPr/>
        </p:nvSpPr>
        <p:spPr>
          <a:xfrm>
            <a:off x="1191126" y="4144486"/>
            <a:ext cx="2586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Michigan Child Welfare Partnership Council</a:t>
            </a:r>
          </a:p>
          <a:p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March 18, 2019</a:t>
            </a:r>
          </a:p>
        </p:txBody>
      </p:sp>
    </p:spTree>
    <p:extLst>
      <p:ext uri="{BB962C8B-B14F-4D97-AF65-F5344CB8AC3E}">
        <p14:creationId xmlns:p14="http://schemas.microsoft.com/office/powerpoint/2010/main" val="2634968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46E149-08DD-420D-92AA-28B8D7148746}"/>
              </a:ext>
            </a:extLst>
          </p:cNvPr>
          <p:cNvSpPr/>
          <p:nvPr/>
        </p:nvSpPr>
        <p:spPr>
          <a:xfrm>
            <a:off x="7604847" y="6598349"/>
            <a:ext cx="45871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400" dirty="0">
                <a:latin typeface="+mj-lt"/>
              </a:rPr>
              <a:t>Source: WMPC EFC Tracking Spreadsheet, retrieved 2/19/19. </a:t>
            </a:r>
            <a:endParaRPr lang="en-US" sz="1400" i="1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7110846-AF92-46CD-B5F2-39F1F60967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430093"/>
              </p:ext>
            </p:extLst>
          </p:nvPr>
        </p:nvGraphicFramePr>
        <p:xfrm>
          <a:off x="1662793" y="4348365"/>
          <a:ext cx="8866414" cy="2238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D2B4985-8C95-483A-A2FA-21A0CF2123D0}"/>
              </a:ext>
            </a:extLst>
          </p:cNvPr>
          <p:cNvSpPr txBox="1"/>
          <p:nvPr/>
        </p:nvSpPr>
        <p:spPr>
          <a:xfrm>
            <a:off x="577517" y="3675852"/>
            <a:ext cx="10956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As of 1/24/19, the majority of children in EFC were in levels 1 and 2 (35%, 41%) with the remaining twenty-four percent in level 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C7EF58-CE69-407F-A8FD-D3CBC55B228D}"/>
              </a:ext>
            </a:extLst>
          </p:cNvPr>
          <p:cNvSpPr txBox="1"/>
          <p:nvPr/>
        </p:nvSpPr>
        <p:spPr>
          <a:xfrm>
            <a:off x="2324280" y="4351894"/>
            <a:ext cx="177981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F2B56"/>
                </a:solidFill>
                <a:latin typeface="+mj-lt"/>
              </a:rPr>
              <a:t>EFC Level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96049D-EDC7-4A0C-86F6-35E22CF1CE20}"/>
              </a:ext>
            </a:extLst>
          </p:cNvPr>
          <p:cNvSpPr txBox="1"/>
          <p:nvPr/>
        </p:nvSpPr>
        <p:spPr>
          <a:xfrm>
            <a:off x="5418262" y="4351894"/>
            <a:ext cx="177981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A795AA"/>
                </a:solidFill>
                <a:latin typeface="+mj-lt"/>
              </a:rPr>
              <a:t>EFC Level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0BDA84-31F3-4970-B561-19BDBC695276}"/>
              </a:ext>
            </a:extLst>
          </p:cNvPr>
          <p:cNvSpPr txBox="1"/>
          <p:nvPr/>
        </p:nvSpPr>
        <p:spPr>
          <a:xfrm>
            <a:off x="8474046" y="4351894"/>
            <a:ext cx="135777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ABFCC"/>
                </a:solidFill>
                <a:latin typeface="+mj-lt"/>
              </a:rPr>
              <a:t>EFC Level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BBC411-F03B-4B6E-9904-AE5990E7EF3C}"/>
              </a:ext>
            </a:extLst>
          </p:cNvPr>
          <p:cNvSpPr txBox="1"/>
          <p:nvPr/>
        </p:nvSpPr>
        <p:spPr>
          <a:xfrm>
            <a:off x="577515" y="194381"/>
            <a:ext cx="11181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Fifty percent of children entered EFC at level 2, thirty percent entered at level 3, and twenty percent entered at level 1.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7110846-AF92-46CD-B5F2-39F1F60967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570289"/>
              </p:ext>
            </p:extLst>
          </p:nvPr>
        </p:nvGraphicFramePr>
        <p:xfrm>
          <a:off x="1662793" y="921821"/>
          <a:ext cx="8866414" cy="2406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4CCEBF9-E92F-4FE4-9CCD-8CB1D83AC81F}"/>
              </a:ext>
            </a:extLst>
          </p:cNvPr>
          <p:cNvSpPr txBox="1"/>
          <p:nvPr/>
        </p:nvSpPr>
        <p:spPr>
          <a:xfrm>
            <a:off x="2083648" y="977472"/>
            <a:ext cx="1477859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F2B56"/>
                </a:solidFill>
                <a:latin typeface="+mj-lt"/>
              </a:rPr>
              <a:t>EFC Level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851E23-F65E-4183-9051-D01C590EFA1A}"/>
              </a:ext>
            </a:extLst>
          </p:cNvPr>
          <p:cNvSpPr txBox="1"/>
          <p:nvPr/>
        </p:nvSpPr>
        <p:spPr>
          <a:xfrm>
            <a:off x="5291909" y="1014602"/>
            <a:ext cx="1477859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A795AA"/>
                </a:solidFill>
                <a:latin typeface="+mj-lt"/>
              </a:rPr>
              <a:t>EFC Level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ECE2EC-7E8C-453F-9ED5-66FE44429DB4}"/>
              </a:ext>
            </a:extLst>
          </p:cNvPr>
          <p:cNvSpPr txBox="1"/>
          <p:nvPr/>
        </p:nvSpPr>
        <p:spPr>
          <a:xfrm>
            <a:off x="8616436" y="1014602"/>
            <a:ext cx="121538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ABFCC"/>
                </a:solidFill>
                <a:latin typeface="+mj-lt"/>
              </a:rPr>
              <a:t>EFC Level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679C90-85F0-4D09-8B18-22214A4CFA5A}"/>
              </a:ext>
            </a:extLst>
          </p:cNvPr>
          <p:cNvSpPr txBox="1"/>
          <p:nvPr/>
        </p:nvSpPr>
        <p:spPr>
          <a:xfrm>
            <a:off x="2394214" y="18485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(n=23)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D415C4-1777-4FAB-9001-195FDAC8C1F9}"/>
              </a:ext>
            </a:extLst>
          </p:cNvPr>
          <p:cNvSpPr txBox="1"/>
          <p:nvPr/>
        </p:nvSpPr>
        <p:spPr>
          <a:xfrm>
            <a:off x="5253789" y="18485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(n=58)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F22637-A6B9-4456-9BBF-8AC2C69E88EB}"/>
              </a:ext>
            </a:extLst>
          </p:cNvPr>
          <p:cNvSpPr txBox="1"/>
          <p:nvPr/>
        </p:nvSpPr>
        <p:spPr>
          <a:xfrm>
            <a:off x="8520184" y="18485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(n=36)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0A9637-FF15-4FFC-995C-DFB4A067592B}"/>
              </a:ext>
            </a:extLst>
          </p:cNvPr>
          <p:cNvCxnSpPr/>
          <p:nvPr/>
        </p:nvCxnSpPr>
        <p:spPr>
          <a:xfrm>
            <a:off x="857806" y="3477314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F70598A5-F5A1-4404-A2D8-D7441994B4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0" y="5950815"/>
            <a:ext cx="1813708" cy="92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2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3F726D-FE18-445C-AC62-B9536E7875C7}"/>
              </a:ext>
            </a:extLst>
          </p:cNvPr>
          <p:cNvSpPr/>
          <p:nvPr/>
        </p:nvSpPr>
        <p:spPr>
          <a:xfrm>
            <a:off x="6976020" y="6405844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3770CE-D0FF-4DD1-B3B6-4EAFB9E3A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1" y="5422232"/>
            <a:ext cx="2853738" cy="1450379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DB8BFB-07AE-4DFD-9780-5E1D0387E8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851285"/>
              </p:ext>
            </p:extLst>
          </p:nvPr>
        </p:nvGraphicFramePr>
        <p:xfrm>
          <a:off x="256674" y="1851086"/>
          <a:ext cx="11678652" cy="373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DDD3AA2-0214-4079-ABBF-42C4135F7E8F}"/>
              </a:ext>
            </a:extLst>
          </p:cNvPr>
          <p:cNvSpPr txBox="1"/>
          <p:nvPr/>
        </p:nvSpPr>
        <p:spPr>
          <a:xfrm>
            <a:off x="741428" y="582184"/>
            <a:ext cx="9716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Network agencies have varying percentages of youth in different EFC Levels.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799E22-A042-4443-ACE7-907ACA1E6C34}"/>
              </a:ext>
            </a:extLst>
          </p:cNvPr>
          <p:cNvCxnSpPr/>
          <p:nvPr/>
        </p:nvCxnSpPr>
        <p:spPr>
          <a:xfrm>
            <a:off x="741428" y="1399132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090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1E2F15-1A55-4BCC-8A12-E3916D6B7DC1}"/>
              </a:ext>
            </a:extLst>
          </p:cNvPr>
          <p:cNvSpPr/>
          <p:nvPr/>
        </p:nvSpPr>
        <p:spPr>
          <a:xfrm>
            <a:off x="6976020" y="6489290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E323DE4-F9FD-4D10-835D-4701CBE66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1" y="5471392"/>
            <a:ext cx="2853738" cy="14503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4DB76A-F3B3-4670-83F0-82EFE25E9AD5}"/>
              </a:ext>
            </a:extLst>
          </p:cNvPr>
          <p:cNvSpPr txBox="1"/>
          <p:nvPr/>
        </p:nvSpPr>
        <p:spPr>
          <a:xfrm>
            <a:off x="857805" y="540109"/>
            <a:ext cx="10862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The EFC level stayed the same for most youth (69%) in the first 90 days. After 270 days, the EFC level of fifty percent of the youth decreased and stayed the same for thirty one percent.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FF8EBA-0597-457C-A88D-124B64101634}"/>
              </a:ext>
            </a:extLst>
          </p:cNvPr>
          <p:cNvCxnSpPr/>
          <p:nvPr/>
        </p:nvCxnSpPr>
        <p:spPr>
          <a:xfrm>
            <a:off x="857806" y="1523188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97D4F35-ACA4-48E9-859A-F9F5D5FE6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500057"/>
              </p:ext>
            </p:extLst>
          </p:nvPr>
        </p:nvGraphicFramePr>
        <p:xfrm>
          <a:off x="857805" y="1571152"/>
          <a:ext cx="10476387" cy="4768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0DB572D-42CF-4DC6-BE58-B628EBD9ACD2}"/>
              </a:ext>
            </a:extLst>
          </p:cNvPr>
          <p:cNvSpPr txBox="1"/>
          <p:nvPr/>
        </p:nvSpPr>
        <p:spPr>
          <a:xfrm>
            <a:off x="4621162" y="1895506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C4DB4B-C9AF-4626-A483-8393D4A1C354}"/>
              </a:ext>
            </a:extLst>
          </p:cNvPr>
          <p:cNvSpPr txBox="1"/>
          <p:nvPr/>
        </p:nvSpPr>
        <p:spPr>
          <a:xfrm>
            <a:off x="6538484" y="2907226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B8D57D-FBD9-42F5-927B-7207EE11870B}"/>
              </a:ext>
            </a:extLst>
          </p:cNvPr>
          <p:cNvSpPr txBox="1"/>
          <p:nvPr/>
        </p:nvSpPr>
        <p:spPr>
          <a:xfrm>
            <a:off x="10468256" y="325709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(n=51)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30E386-6DF2-4B09-A00A-C890CDBFE0AC}"/>
              </a:ext>
            </a:extLst>
          </p:cNvPr>
          <p:cNvSpPr txBox="1"/>
          <p:nvPr/>
        </p:nvSpPr>
        <p:spPr>
          <a:xfrm>
            <a:off x="3866892" y="3936033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1B13CC-52DE-483A-9F7E-9ED77247E899}"/>
              </a:ext>
            </a:extLst>
          </p:cNvPr>
          <p:cNvSpPr txBox="1"/>
          <p:nvPr/>
        </p:nvSpPr>
        <p:spPr>
          <a:xfrm>
            <a:off x="3906220" y="4281941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(n=5)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E9EED3-E1FF-436D-9AA0-DDEB5863D93A}"/>
              </a:ext>
            </a:extLst>
          </p:cNvPr>
          <p:cNvSpPr txBox="1"/>
          <p:nvPr/>
        </p:nvSpPr>
        <p:spPr>
          <a:xfrm>
            <a:off x="8483137" y="4949575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(n=8)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79AE2A-DD4D-47D7-B0FF-C448B3BE8059}"/>
              </a:ext>
            </a:extLst>
          </p:cNvPr>
          <p:cNvSpPr txBox="1"/>
          <p:nvPr/>
        </p:nvSpPr>
        <p:spPr>
          <a:xfrm>
            <a:off x="5853039" y="5301338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(n=18)</a:t>
            </a:r>
          </a:p>
        </p:txBody>
      </p:sp>
    </p:spTree>
    <p:extLst>
      <p:ext uri="{BB962C8B-B14F-4D97-AF65-F5344CB8AC3E}">
        <p14:creationId xmlns:p14="http://schemas.microsoft.com/office/powerpoint/2010/main" val="3588247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7AD06D-D4B7-497C-9103-EEAF31EF6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13711"/>
              </p:ext>
            </p:extLst>
          </p:nvPr>
        </p:nvGraphicFramePr>
        <p:xfrm>
          <a:off x="1061796" y="1730692"/>
          <a:ext cx="7018018" cy="33966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15881">
                  <a:extLst>
                    <a:ext uri="{9D8B030D-6E8A-4147-A177-3AD203B41FA5}">
                      <a16:colId xmlns:a16="http://schemas.microsoft.com/office/drawing/2014/main" val="600697677"/>
                    </a:ext>
                  </a:extLst>
                </a:gridCol>
                <a:gridCol w="2828309">
                  <a:extLst>
                    <a:ext uri="{9D8B030D-6E8A-4147-A177-3AD203B41FA5}">
                      <a16:colId xmlns:a16="http://schemas.microsoft.com/office/drawing/2014/main" val="935517720"/>
                    </a:ext>
                  </a:extLst>
                </a:gridCol>
                <a:gridCol w="2873828">
                  <a:extLst>
                    <a:ext uri="{9D8B030D-6E8A-4147-A177-3AD203B41FA5}">
                      <a16:colId xmlns:a16="http://schemas.microsoft.com/office/drawing/2014/main" val="1304840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j-lt"/>
                        </a:rPr>
                        <a:t>Number of Moves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j-lt"/>
                        </a:rPr>
                        <a:t>Percent of youth placement moves prior to EFC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j-lt"/>
                        </a:rPr>
                        <a:t>Percent of youth placement moves while receiving EFC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53827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75%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02684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30%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7054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16%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356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44710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12%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61903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85994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43943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18529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3100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9+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06081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8DE01B5-60CA-446F-B996-1FCD7AE2E3C1}"/>
              </a:ext>
            </a:extLst>
          </p:cNvPr>
          <p:cNvSpPr txBox="1"/>
          <p:nvPr/>
        </p:nvSpPr>
        <p:spPr>
          <a:xfrm>
            <a:off x="269051" y="656380"/>
            <a:ext cx="86035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Prior to receiving EFC services, every youth had at least one placement move. In contrast, </a:t>
            </a:r>
          </a:p>
          <a:p>
            <a:r>
              <a:rPr lang="en-US" dirty="0">
                <a:latin typeface="+mj-lt"/>
              </a:rPr>
              <a:t>the majority of </a:t>
            </a:r>
            <a:r>
              <a:rPr lang="en-US">
                <a:latin typeface="+mj-lt"/>
              </a:rPr>
              <a:t>youth (75</a:t>
            </a:r>
            <a:r>
              <a:rPr lang="en-US" dirty="0">
                <a:latin typeface="+mj-lt"/>
              </a:rPr>
              <a:t>%) have not moved any placements since receiving EFC services.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A744A5-5F99-40C4-9725-5E5F72C25465}"/>
              </a:ext>
            </a:extLst>
          </p:cNvPr>
          <p:cNvSpPr/>
          <p:nvPr/>
        </p:nvSpPr>
        <p:spPr>
          <a:xfrm>
            <a:off x="8872560" y="0"/>
            <a:ext cx="3319440" cy="6858000"/>
          </a:xfrm>
          <a:prstGeom prst="rect">
            <a:avLst/>
          </a:prstGeom>
          <a:solidFill>
            <a:srgbClr val="4F2B56"/>
          </a:solidFill>
          <a:ln>
            <a:solidFill>
              <a:srgbClr val="4F2B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670EAA5-FB38-4518-AD89-AA254F9BD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216736"/>
            <a:ext cx="3319440" cy="168706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3867D02-DAD8-4911-BCD7-D0B985FA3351}"/>
              </a:ext>
            </a:extLst>
          </p:cNvPr>
          <p:cNvSpPr/>
          <p:nvPr/>
        </p:nvSpPr>
        <p:spPr>
          <a:xfrm>
            <a:off x="3656580" y="6519446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8628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816A5D-05DF-4A9F-A87D-3AB2C50C3FA6}"/>
              </a:ext>
            </a:extLst>
          </p:cNvPr>
          <p:cNvSpPr txBox="1"/>
          <p:nvPr/>
        </p:nvSpPr>
        <p:spPr>
          <a:xfrm>
            <a:off x="739212" y="1490008"/>
            <a:ext cx="78112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Average length of stay in EFC for youth who discharged: </a:t>
            </a:r>
          </a:p>
          <a:p>
            <a:r>
              <a:rPr lang="en-US" sz="2400" b="1" dirty="0">
                <a:latin typeface="+mj-lt"/>
              </a:rPr>
              <a:t>106 days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As of 1/24/19, </a:t>
            </a:r>
            <a:r>
              <a:rPr lang="en-US" sz="2400" b="1" dirty="0">
                <a:latin typeface="+mj-lt"/>
              </a:rPr>
              <a:t>56 youth </a:t>
            </a:r>
            <a:r>
              <a:rPr lang="en-US" sz="2400" dirty="0">
                <a:latin typeface="+mj-lt"/>
              </a:rPr>
              <a:t>have been in EFC for over 106 days.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 average length of stay for these 56 youth is </a:t>
            </a:r>
            <a:r>
              <a:rPr lang="en-US" sz="2400" b="1" dirty="0">
                <a:latin typeface="+mj-lt"/>
              </a:rPr>
              <a:t>222 days</a:t>
            </a:r>
            <a:r>
              <a:rPr lang="en-US" sz="2400" dirty="0">
                <a:latin typeface="+mj-lt"/>
              </a:rPr>
              <a:t>. 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F19F8B0-0429-42E1-94B9-37F8A36F9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23" y="5044076"/>
            <a:ext cx="3319440" cy="16870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970EC7E-24C4-4663-958A-2ADF266F4B6D}"/>
              </a:ext>
            </a:extLst>
          </p:cNvPr>
          <p:cNvSpPr/>
          <p:nvPr/>
        </p:nvSpPr>
        <p:spPr>
          <a:xfrm>
            <a:off x="8872560" y="0"/>
            <a:ext cx="3319440" cy="6858000"/>
          </a:xfrm>
          <a:prstGeom prst="rect">
            <a:avLst/>
          </a:prstGeom>
          <a:solidFill>
            <a:srgbClr val="4F2B56"/>
          </a:solidFill>
          <a:ln>
            <a:solidFill>
              <a:srgbClr val="4F2B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176AE5-DAE5-4051-8386-42DEE796F1C9}"/>
              </a:ext>
            </a:extLst>
          </p:cNvPr>
          <p:cNvSpPr/>
          <p:nvPr/>
        </p:nvSpPr>
        <p:spPr>
          <a:xfrm>
            <a:off x="3656580" y="6392590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2D203B-1696-45C9-B72A-3EA1D98C9334}"/>
              </a:ext>
            </a:extLst>
          </p:cNvPr>
          <p:cNvCxnSpPr>
            <a:cxnSpLocks/>
          </p:cNvCxnSpPr>
          <p:nvPr/>
        </p:nvCxnSpPr>
        <p:spPr>
          <a:xfrm>
            <a:off x="897776" y="2629415"/>
            <a:ext cx="7132319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3E0EC4D-1F66-4040-B01C-DDEF09EFF7EA}"/>
              </a:ext>
            </a:extLst>
          </p:cNvPr>
          <p:cNvCxnSpPr>
            <a:cxnSpLocks/>
          </p:cNvCxnSpPr>
          <p:nvPr/>
        </p:nvCxnSpPr>
        <p:spPr>
          <a:xfrm>
            <a:off x="897776" y="3824551"/>
            <a:ext cx="7132319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513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F57F401-F323-4C02-9F38-F59BEBC9E9E5}"/>
              </a:ext>
            </a:extLst>
          </p:cNvPr>
          <p:cNvSpPr/>
          <p:nvPr/>
        </p:nvSpPr>
        <p:spPr>
          <a:xfrm>
            <a:off x="6976020" y="6550223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EAAE7C-8924-452B-8764-42162FE3FCD4}"/>
              </a:ext>
            </a:extLst>
          </p:cNvPr>
          <p:cNvCxnSpPr>
            <a:cxnSpLocks/>
          </p:cNvCxnSpPr>
          <p:nvPr/>
        </p:nvCxnSpPr>
        <p:spPr>
          <a:xfrm>
            <a:off x="481263" y="1439967"/>
            <a:ext cx="11013352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BE1B8E4-2D02-45E0-975D-8519814B872D}"/>
              </a:ext>
            </a:extLst>
          </p:cNvPr>
          <p:cNvSpPr txBox="1"/>
          <p:nvPr/>
        </p:nvSpPr>
        <p:spPr>
          <a:xfrm>
            <a:off x="481263" y="608970"/>
            <a:ext cx="114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Nearly three-quarters (74%) of youth whose EFC services ended remained in community-based placements. 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B805A20-99A0-4EF0-A545-35762F474F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198" y="5285825"/>
            <a:ext cx="2487802" cy="12643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47B1C2-300A-456F-A9CD-C4E5BFE6891B}"/>
              </a:ext>
            </a:extLst>
          </p:cNvPr>
          <p:cNvSpPr txBox="1"/>
          <p:nvPr/>
        </p:nvSpPr>
        <p:spPr>
          <a:xfrm>
            <a:off x="6873405" y="1845454"/>
            <a:ext cx="512608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Five youth discharged and then returned to EFC. </a:t>
            </a:r>
          </a:p>
          <a:p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Three discharged because they were stabilized and then returned to EFC. </a:t>
            </a:r>
          </a:p>
          <a:p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One discharged to a residential facility and then returned to EFC. </a:t>
            </a:r>
          </a:p>
          <a:p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One discharged to a residential facility, returned to EFC, and then discharged again to a residential facility.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9659158-D4DE-4E8F-A432-7DD74A541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639254"/>
              </p:ext>
            </p:extLst>
          </p:nvPr>
        </p:nvGraphicFramePr>
        <p:xfrm>
          <a:off x="64168" y="1692837"/>
          <a:ext cx="7652083" cy="5165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6673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382885-9995-4DA0-ABDA-E31BBAA4D46E}"/>
              </a:ext>
            </a:extLst>
          </p:cNvPr>
          <p:cNvSpPr/>
          <p:nvPr/>
        </p:nvSpPr>
        <p:spPr>
          <a:xfrm>
            <a:off x="725784" y="550753"/>
            <a:ext cx="69043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Children &amp; Cost, Projected and Actual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8E43ECE-5E7B-484C-BEAE-5B5B937ED4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439612"/>
              </p:ext>
            </p:extLst>
          </p:nvPr>
        </p:nvGraphicFramePr>
        <p:xfrm>
          <a:off x="1731948" y="2407355"/>
          <a:ext cx="3658071" cy="2811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43886EE-FC16-4BBA-AACC-46BACD808EED}"/>
              </a:ext>
            </a:extLst>
          </p:cNvPr>
          <p:cNvSpPr txBox="1"/>
          <p:nvPr/>
        </p:nvSpPr>
        <p:spPr>
          <a:xfrm>
            <a:off x="5385556" y="4965889"/>
            <a:ext cx="1099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ighlight>
                  <a:srgbClr val="4F2B56"/>
                </a:highlight>
                <a:latin typeface="+mj-lt"/>
              </a:rPr>
              <a:t>Projected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F27A6A-5890-4218-900B-8662275EB0C0}"/>
              </a:ext>
            </a:extLst>
          </p:cNvPr>
          <p:cNvSpPr txBox="1"/>
          <p:nvPr/>
        </p:nvSpPr>
        <p:spPr>
          <a:xfrm>
            <a:off x="5497467" y="3432595"/>
            <a:ext cx="875927" cy="369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ighlight>
                  <a:srgbClr val="A795AA"/>
                </a:highlight>
                <a:latin typeface="+mj-lt"/>
              </a:rPr>
              <a:t>Actual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0439AA1-F4CC-4D34-8025-16C0D2F1B6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869848"/>
              </p:ext>
            </p:extLst>
          </p:nvPr>
        </p:nvGraphicFramePr>
        <p:xfrm>
          <a:off x="6240379" y="24073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9062381A-0151-458E-9C0D-8D23EAF44EC6}"/>
              </a:ext>
            </a:extLst>
          </p:cNvPr>
          <p:cNvSpPr/>
          <p:nvPr/>
        </p:nvSpPr>
        <p:spPr>
          <a:xfrm>
            <a:off x="712720" y="5746448"/>
            <a:ext cx="105427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j-lt"/>
              </a:rPr>
              <a:t>The number of children in EFC has exceeded projections in the project’s conception. There are also more children in EFC’s level three than anticipated.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A21B881-DAF7-4D38-992C-528FE43C0255}"/>
              </a:ext>
            </a:extLst>
          </p:cNvPr>
          <p:cNvGrpSpPr/>
          <p:nvPr/>
        </p:nvGrpSpPr>
        <p:grpSpPr>
          <a:xfrm>
            <a:off x="2219171" y="5184326"/>
            <a:ext cx="2674704" cy="457200"/>
            <a:chOff x="2146531" y="5335029"/>
            <a:chExt cx="2674704" cy="4572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9CDA750-F89A-446C-9743-FD8F561C3ED0}"/>
                </a:ext>
              </a:extLst>
            </p:cNvPr>
            <p:cNvSpPr/>
            <p:nvPr/>
          </p:nvSpPr>
          <p:spPr>
            <a:xfrm>
              <a:off x="4364035" y="5335029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1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80DE079-1AA1-4612-BCB4-1F4401451F17}"/>
                </a:ext>
              </a:extLst>
            </p:cNvPr>
            <p:cNvSpPr/>
            <p:nvPr/>
          </p:nvSpPr>
          <p:spPr>
            <a:xfrm>
              <a:off x="3255283" y="5335029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2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DBCBC8E-075D-42F8-A23F-7C7F4DF604B8}"/>
                </a:ext>
              </a:extLst>
            </p:cNvPr>
            <p:cNvSpPr/>
            <p:nvPr/>
          </p:nvSpPr>
          <p:spPr>
            <a:xfrm>
              <a:off x="2146531" y="5335029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3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45DABC0-0B70-4A86-B983-0AF7BD0587EF}"/>
              </a:ext>
            </a:extLst>
          </p:cNvPr>
          <p:cNvGrpSpPr/>
          <p:nvPr/>
        </p:nvGrpSpPr>
        <p:grpSpPr>
          <a:xfrm>
            <a:off x="6871798" y="5150555"/>
            <a:ext cx="3351370" cy="490940"/>
            <a:chOff x="1807985" y="5266644"/>
            <a:chExt cx="3351370" cy="49094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6CED39F-D1CD-4FD7-9896-ABC93F86B798}"/>
                </a:ext>
              </a:extLst>
            </p:cNvPr>
            <p:cNvSpPr/>
            <p:nvPr/>
          </p:nvSpPr>
          <p:spPr>
            <a:xfrm>
              <a:off x="4702155" y="5266644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1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8EDF99E-72FB-41A9-B033-7F157478CEF1}"/>
                </a:ext>
              </a:extLst>
            </p:cNvPr>
            <p:cNvSpPr/>
            <p:nvPr/>
          </p:nvSpPr>
          <p:spPr>
            <a:xfrm>
              <a:off x="3255070" y="5300384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2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CC9EDB5-7E19-48B4-8BD1-5A30E7BDA956}"/>
                </a:ext>
              </a:extLst>
            </p:cNvPr>
            <p:cNvSpPr/>
            <p:nvPr/>
          </p:nvSpPr>
          <p:spPr>
            <a:xfrm>
              <a:off x="1807985" y="5300384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3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DFAB3E3-30FA-4BC1-98CE-0089A00FD248}"/>
              </a:ext>
            </a:extLst>
          </p:cNvPr>
          <p:cNvSpPr/>
          <p:nvPr/>
        </p:nvSpPr>
        <p:spPr>
          <a:xfrm>
            <a:off x="2760600" y="1976378"/>
            <a:ext cx="1591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4F2B56"/>
                </a:solidFill>
                <a:latin typeface="+mj-lt"/>
              </a:rPr>
              <a:t>Children in EFC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7399C5-0BF6-4DB8-96C3-7CA9889A53F3}"/>
              </a:ext>
            </a:extLst>
          </p:cNvPr>
          <p:cNvSpPr/>
          <p:nvPr/>
        </p:nvSpPr>
        <p:spPr>
          <a:xfrm>
            <a:off x="7913999" y="1976378"/>
            <a:ext cx="1224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4F2B56"/>
                </a:solidFill>
                <a:latin typeface="+mj-lt"/>
              </a:rPr>
              <a:t>Cost of EFC</a:t>
            </a:r>
          </a:p>
        </p:txBody>
      </p:sp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19209270-4B46-4C3E-B7F8-71BEEA472C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968" y="159305"/>
            <a:ext cx="2487802" cy="1264398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5B5446-8C78-4F3A-A2D5-9A6989B90A32}"/>
              </a:ext>
            </a:extLst>
          </p:cNvPr>
          <p:cNvCxnSpPr/>
          <p:nvPr/>
        </p:nvCxnSpPr>
        <p:spPr>
          <a:xfrm>
            <a:off x="1002185" y="1632473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589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94A5DF8-6732-415B-854E-498E7136B684}"/>
              </a:ext>
            </a:extLst>
          </p:cNvPr>
          <p:cNvSpPr/>
          <p:nvPr/>
        </p:nvSpPr>
        <p:spPr>
          <a:xfrm>
            <a:off x="7212339" y="2651135"/>
            <a:ext cx="5076655" cy="1555729"/>
          </a:xfrm>
          <a:prstGeom prst="rect">
            <a:avLst/>
          </a:prstGeom>
          <a:solidFill>
            <a:srgbClr val="4F2B56"/>
          </a:solidFill>
          <a:ln>
            <a:solidFill>
              <a:srgbClr val="4F2B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19209270-4B46-4C3E-B7F8-71BEEA472C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02" y="5593602"/>
            <a:ext cx="2487802" cy="1264398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5B5446-8C78-4F3A-A2D5-9A6989B90A32}"/>
              </a:ext>
            </a:extLst>
          </p:cNvPr>
          <p:cNvCxnSpPr/>
          <p:nvPr/>
        </p:nvCxnSpPr>
        <p:spPr>
          <a:xfrm>
            <a:off x="1002185" y="1632473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37F17F0-97F6-4B23-B1F9-BF395BD38B3C}"/>
              </a:ext>
            </a:extLst>
          </p:cNvPr>
          <p:cNvSpPr txBox="1"/>
          <p:nvPr/>
        </p:nvSpPr>
        <p:spPr>
          <a:xfrm>
            <a:off x="974560" y="928976"/>
            <a:ext cx="1096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There was a </a:t>
            </a:r>
            <a:r>
              <a:rPr lang="en-US" sz="2400" b="1" dirty="0">
                <a:solidFill>
                  <a:srgbClr val="4F2B56"/>
                </a:solidFill>
                <a:latin typeface="+mj-lt"/>
              </a:rPr>
              <a:t>6% decrease</a:t>
            </a:r>
            <a:r>
              <a:rPr lang="en-US" sz="2400" dirty="0">
                <a:solidFill>
                  <a:srgbClr val="4F2B56"/>
                </a:solidFill>
                <a:latin typeface="+mj-lt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in residential placements from October 2017 to March 2019.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EEA809-CA2D-4188-9577-D7671112D2F1}"/>
              </a:ext>
            </a:extLst>
          </p:cNvPr>
          <p:cNvSpPr txBox="1"/>
          <p:nvPr/>
        </p:nvSpPr>
        <p:spPr>
          <a:xfrm>
            <a:off x="7249902" y="2921167"/>
            <a:ext cx="4295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+mj-lt"/>
              </a:rPr>
              <a:t>13 percent of youth were in residential placements on 10/1/2017. That percent dropped to 7 percent by 3/15/2019.</a:t>
            </a:r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C15078A1-0146-401F-8109-A39834E5201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99220" y="2043256"/>
          <a:ext cx="6750682" cy="3319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25B9904A-E93A-4557-938F-906F9F964A3E}"/>
              </a:ext>
            </a:extLst>
          </p:cNvPr>
          <p:cNvSpPr txBox="1"/>
          <p:nvPr/>
        </p:nvSpPr>
        <p:spPr>
          <a:xfrm>
            <a:off x="1216299" y="4861249"/>
            <a:ext cx="1521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+mj-lt"/>
              </a:rPr>
              <a:t>October 1, 2017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457549-7404-496D-861B-A65444001DFC}"/>
              </a:ext>
            </a:extLst>
          </p:cNvPr>
          <p:cNvSpPr txBox="1"/>
          <p:nvPr/>
        </p:nvSpPr>
        <p:spPr>
          <a:xfrm>
            <a:off x="5116180" y="4861249"/>
            <a:ext cx="1528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+mj-lt"/>
              </a:rPr>
              <a:t>March 15, 2019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F85BC9-046B-42F4-9A3A-BE6B163CB824}"/>
              </a:ext>
            </a:extLst>
          </p:cNvPr>
          <p:cNvSpPr/>
          <p:nvPr/>
        </p:nvSpPr>
        <p:spPr>
          <a:xfrm>
            <a:off x="7526215" y="6519446"/>
            <a:ext cx="47627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MindShare CCI Dashboard, retrieved 03/15/19.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A2A54D-0945-4E1C-9B0B-A5176F6EA170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56227" y="7517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440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69CA51-1B4B-406E-A0A3-6BBA601F83DC}"/>
              </a:ext>
            </a:extLst>
          </p:cNvPr>
          <p:cNvSpPr/>
          <p:nvPr/>
        </p:nvSpPr>
        <p:spPr>
          <a:xfrm>
            <a:off x="859172" y="726869"/>
            <a:ext cx="5122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+mj-lt"/>
              </a:rPr>
              <a:t>EFC Proposed Development Areas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D39E9-C741-4BDA-8576-D357643C2A6C}"/>
              </a:ext>
            </a:extLst>
          </p:cNvPr>
          <p:cNvSpPr/>
          <p:nvPr/>
        </p:nvSpPr>
        <p:spPr>
          <a:xfrm>
            <a:off x="1499252" y="3911886"/>
            <a:ext cx="2534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4F2B56"/>
                </a:solidFill>
                <a:latin typeface="+mj-lt"/>
              </a:rPr>
              <a:t>PAFC Staffing Rates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B42A8D-FCFF-4F8B-ACAE-6E5DFD6DDF96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59172" y="4663568"/>
            <a:ext cx="640080" cy="640080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1D65DA61-43BE-40C8-9343-91E5FA136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756" y="5203197"/>
            <a:ext cx="3418244" cy="173728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8C9992-F7E1-41D3-931F-438AF48E6248}"/>
              </a:ext>
            </a:extLst>
          </p:cNvPr>
          <p:cNvSpPr/>
          <p:nvPr/>
        </p:nvSpPr>
        <p:spPr>
          <a:xfrm>
            <a:off x="1499252" y="4741532"/>
            <a:ext cx="3578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4F2B56"/>
                </a:solidFill>
                <a:latin typeface="+mj-lt"/>
              </a:rPr>
              <a:t>CMH Services and Interface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A9BD85-7012-46EA-ABF9-F83D4441F069}"/>
              </a:ext>
            </a:extLst>
          </p:cNvPr>
          <p:cNvSpPr/>
          <p:nvPr/>
        </p:nvSpPr>
        <p:spPr>
          <a:xfrm>
            <a:off x="1499252" y="2229056"/>
            <a:ext cx="2936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4F2B56"/>
                </a:solidFill>
                <a:latin typeface="+mj-lt"/>
              </a:rPr>
              <a:t>Length of Intervention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9D11EAA-E5CD-4730-9BE2-5BEE9119230A}"/>
              </a:ext>
            </a:extLst>
          </p:cNvPr>
          <p:cNvSpPr/>
          <p:nvPr/>
        </p:nvSpPr>
        <p:spPr>
          <a:xfrm>
            <a:off x="1499252" y="3058702"/>
            <a:ext cx="23961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4F2B56"/>
                </a:solidFill>
                <a:latin typeface="+mj-lt"/>
              </a:rPr>
              <a:t>Program Eligibility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988544F-13F7-449E-AABE-8D92DC9AADC9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859172" y="2213571"/>
            <a:ext cx="640080" cy="64008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65904BE-D36C-4400-9EA0-7E5A70033FC9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859172" y="2969494"/>
            <a:ext cx="640080" cy="6400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B420B8A-3564-406B-80EC-FD188E97655D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859172" y="3830427"/>
            <a:ext cx="640080" cy="64008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A0D1AA-FA91-4BBD-BBCE-38AFFCA90E08}"/>
              </a:ext>
            </a:extLst>
          </p:cNvPr>
          <p:cNvCxnSpPr/>
          <p:nvPr/>
        </p:nvCxnSpPr>
        <p:spPr>
          <a:xfrm>
            <a:off x="1018227" y="1439967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18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69CA51-1B4B-406E-A0A3-6BBA601F83DC}"/>
              </a:ext>
            </a:extLst>
          </p:cNvPr>
          <p:cNvSpPr/>
          <p:nvPr/>
        </p:nvSpPr>
        <p:spPr>
          <a:xfrm>
            <a:off x="859172" y="726869"/>
            <a:ext cx="17993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+mj-lt"/>
              </a:rPr>
              <a:t>Questions?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1D65DA61-43BE-40C8-9343-91E5FA136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756" y="5203197"/>
            <a:ext cx="3418244" cy="173728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A0D1AA-FA91-4BBD-BBCE-38AFFCA90E08}"/>
              </a:ext>
            </a:extLst>
          </p:cNvPr>
          <p:cNvCxnSpPr/>
          <p:nvPr/>
        </p:nvCxnSpPr>
        <p:spPr>
          <a:xfrm>
            <a:off x="1018227" y="1439967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81F7834-1C35-465E-83F6-6711256BE740}"/>
              </a:ext>
            </a:extLst>
          </p:cNvPr>
          <p:cNvSpPr txBox="1"/>
          <p:nvPr/>
        </p:nvSpPr>
        <p:spPr>
          <a:xfrm>
            <a:off x="2510118" y="1982754"/>
            <a:ext cx="69506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Kristyn Peck</a:t>
            </a:r>
          </a:p>
          <a:p>
            <a:pPr algn="ctr"/>
            <a:r>
              <a:rPr lang="en-US" sz="2800" dirty="0">
                <a:latin typeface="+mj-lt"/>
              </a:rPr>
              <a:t>Chief Executive Officer</a:t>
            </a:r>
          </a:p>
          <a:p>
            <a:pPr algn="ctr"/>
            <a:r>
              <a:rPr lang="en-US" sz="2800" dirty="0">
                <a:latin typeface="+mj-lt"/>
              </a:rPr>
              <a:t>West Michigan Partnership for Children</a:t>
            </a:r>
          </a:p>
          <a:p>
            <a:pPr algn="ctr"/>
            <a:r>
              <a:rPr lang="en-US" sz="2800" dirty="0" err="1">
                <a:latin typeface="+mj-lt"/>
                <a:hlinkClick r:id="rId4"/>
              </a:rPr>
              <a:t>kpeck@wmpc.care</a:t>
            </a:r>
            <a:endParaRPr lang="en-US" sz="2800" dirty="0">
              <a:latin typeface="+mj-lt"/>
            </a:endParaRPr>
          </a:p>
          <a:p>
            <a:pPr algn="ctr"/>
            <a:r>
              <a:rPr lang="en-US" sz="2800" dirty="0">
                <a:latin typeface="+mj-lt"/>
              </a:rPr>
              <a:t>(616) 552-9810</a:t>
            </a:r>
          </a:p>
          <a:p>
            <a:pPr algn="ctr"/>
            <a:r>
              <a:rPr lang="en-US" sz="2800" dirty="0">
                <a:latin typeface="+mj-lt"/>
              </a:rPr>
              <a:t>www.wmpc.care</a:t>
            </a:r>
          </a:p>
        </p:txBody>
      </p:sp>
    </p:spTree>
    <p:extLst>
      <p:ext uri="{BB962C8B-B14F-4D97-AF65-F5344CB8AC3E}">
        <p14:creationId xmlns:p14="http://schemas.microsoft.com/office/powerpoint/2010/main" val="193831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A7FBB6C-C6D5-4DAD-A6FE-1DC1BC6CF864}"/>
              </a:ext>
            </a:extLst>
          </p:cNvPr>
          <p:cNvSpPr/>
          <p:nvPr/>
        </p:nvSpPr>
        <p:spPr>
          <a:xfrm>
            <a:off x="992821" y="2460329"/>
            <a:ext cx="10511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j-lt"/>
              </a:rPr>
              <a:t>The three goals of EFC are: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5EE564B-6DA4-4455-82AA-081142B215AE}"/>
              </a:ext>
            </a:extLst>
          </p:cNvPr>
          <p:cNvGrpSpPr/>
          <p:nvPr/>
        </p:nvGrpSpPr>
        <p:grpSpPr>
          <a:xfrm>
            <a:off x="1047624" y="3055730"/>
            <a:ext cx="8399524" cy="1770487"/>
            <a:chOff x="1335721" y="3746708"/>
            <a:chExt cx="8399524" cy="1770487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FC2FFDF-6C4D-49C9-9560-051C33D3A2AA}"/>
                </a:ext>
              </a:extLst>
            </p:cNvPr>
            <p:cNvSpPr/>
            <p:nvPr/>
          </p:nvSpPr>
          <p:spPr>
            <a:xfrm>
              <a:off x="1335721" y="3746708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1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4CBB23C-D47C-445F-B28A-AC9356E4473A}"/>
                </a:ext>
              </a:extLst>
            </p:cNvPr>
            <p:cNvSpPr/>
            <p:nvPr/>
          </p:nvSpPr>
          <p:spPr>
            <a:xfrm>
              <a:off x="1335721" y="4379152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2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0AB72A1-0961-4F91-8583-D9880C4CDF3A}"/>
                </a:ext>
              </a:extLst>
            </p:cNvPr>
            <p:cNvSpPr/>
            <p:nvPr/>
          </p:nvSpPr>
          <p:spPr>
            <a:xfrm>
              <a:off x="1335721" y="5011596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3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D26E41A-6E62-465B-A1E4-832533B87547}"/>
                </a:ext>
              </a:extLst>
            </p:cNvPr>
            <p:cNvSpPr/>
            <p:nvPr/>
          </p:nvSpPr>
          <p:spPr>
            <a:xfrm>
              <a:off x="1916245" y="3784835"/>
              <a:ext cx="37394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1200"/>
                </a:spcBef>
                <a:spcAft>
                  <a:spcPts val="1200"/>
                </a:spcAft>
              </a:pPr>
              <a:r>
                <a:rPr lang="en-US" sz="2400" dirty="0">
                  <a:latin typeface="+mj-lt"/>
                </a:rPr>
                <a:t>Stabilize current foster youth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BD59F09-7E4C-4CA9-8D4C-18E6726DCC60}"/>
                </a:ext>
              </a:extLst>
            </p:cNvPr>
            <p:cNvSpPr/>
            <p:nvPr/>
          </p:nvSpPr>
          <p:spPr>
            <a:xfrm>
              <a:off x="1916245" y="4423402"/>
              <a:ext cx="67796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+mj-lt"/>
                </a:rPr>
                <a:t>Divert youth from being placed out of the community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AC46C42-1025-40C5-9C8C-1A821D89C96A}"/>
                </a:ext>
              </a:extLst>
            </p:cNvPr>
            <p:cNvSpPr/>
            <p:nvPr/>
          </p:nvSpPr>
          <p:spPr>
            <a:xfrm>
              <a:off x="1916245" y="5055530"/>
              <a:ext cx="781900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+mj-lt"/>
                </a:rPr>
                <a:t>Return youth from institutional care back into the community </a:t>
              </a:r>
            </a:p>
          </p:txBody>
        </p:sp>
      </p:grp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FD9829DB-4349-495F-9D9B-395659E85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756" y="5143500"/>
            <a:ext cx="3418244" cy="17372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1DA827E-9174-404C-87AF-4CD0C12C0723}"/>
              </a:ext>
            </a:extLst>
          </p:cNvPr>
          <p:cNvSpPr/>
          <p:nvPr/>
        </p:nvSpPr>
        <p:spPr>
          <a:xfrm>
            <a:off x="992821" y="858625"/>
            <a:ext cx="101250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+mj-lt"/>
              </a:rPr>
              <a:t>Enhanced Foster Care (EFC) is a specialized service targeted at a sub-set of children in foster care who are at risk of placement instability or placement in an institutional setting.</a:t>
            </a:r>
          </a:p>
        </p:txBody>
      </p:sp>
    </p:spTree>
    <p:extLst>
      <p:ext uri="{BB962C8B-B14F-4D97-AF65-F5344CB8AC3E}">
        <p14:creationId xmlns:p14="http://schemas.microsoft.com/office/powerpoint/2010/main" val="33378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FD9829DB-4349-495F-9D9B-395659E85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756" y="5143500"/>
            <a:ext cx="3418244" cy="17372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1DA827E-9174-404C-87AF-4CD0C12C0723}"/>
              </a:ext>
            </a:extLst>
          </p:cNvPr>
          <p:cNvSpPr/>
          <p:nvPr/>
        </p:nvSpPr>
        <p:spPr>
          <a:xfrm>
            <a:off x="992821" y="1477440"/>
            <a:ext cx="10125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+mj-lt"/>
              </a:rPr>
              <a:t>EFC: Overview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99D858-DA89-4C82-BAA3-93E2316091D5}"/>
              </a:ext>
            </a:extLst>
          </p:cNvPr>
          <p:cNvSpPr/>
          <p:nvPr/>
        </p:nvSpPr>
        <p:spPr>
          <a:xfrm>
            <a:off x="950258" y="2402932"/>
            <a:ext cx="99209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EFC is a family-based service that provides individualized treatment for children in general foster care who present with intensive behavioral or emotional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Additional support to caregivers for children and youth with trauma-related emotional and behavioral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Incorporates training and support for caregivers to implement important aspects of treatment in the context of family and community life.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Designed to minimize the occurrence of behaviors and implement coaching of alternative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Provides a Clinical Case Manager and Behavioral Specialist to build the capacity of the caregiver to respond to trauma-related behaviors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Level system; children assessed and eligibility determined based on their CAFAS score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Caregivers receive additional rate as level increases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Frequency of support to youth and caregiver increases with level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Community-based alternative to residential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829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1">
            <a:extLst>
              <a:ext uri="{FF2B5EF4-FFF2-40B4-BE49-F238E27FC236}">
                <a16:creationId xmlns:a16="http://schemas.microsoft.com/office/drawing/2014/main" id="{558CB847-6DE1-450B-8DB7-E28427AB20CE}"/>
              </a:ext>
            </a:extLst>
          </p:cNvPr>
          <p:cNvSpPr txBox="1"/>
          <p:nvPr/>
        </p:nvSpPr>
        <p:spPr>
          <a:xfrm>
            <a:off x="684484" y="626901"/>
            <a:ext cx="10123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WMPC has accepted a total of 117 referrals for 112 unique children.*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330AF58-AC39-48E5-A570-37310222BF9D}"/>
              </a:ext>
            </a:extLst>
          </p:cNvPr>
          <p:cNvSpPr/>
          <p:nvPr/>
        </p:nvSpPr>
        <p:spPr>
          <a:xfrm>
            <a:off x="3765589" y="6100876"/>
            <a:ext cx="84264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+mj-lt"/>
              </a:rPr>
              <a:t>*WMPC has accepted 117 referrals, of which 31 children have been discharged from EFC services.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13D620-826D-4E7D-9823-D90C3C2864AC}"/>
              </a:ext>
            </a:extLst>
          </p:cNvPr>
          <p:cNvSpPr txBox="1"/>
          <p:nvPr/>
        </p:nvSpPr>
        <p:spPr>
          <a:xfrm>
            <a:off x="8707129" y="2198745"/>
            <a:ext cx="2974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54 projected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36B9A344-8E4B-4E36-B8C1-58C99385C809}"/>
              </a:ext>
            </a:extLst>
          </p:cNvPr>
          <p:cNvSpPr txBox="1"/>
          <p:nvPr/>
        </p:nvSpPr>
        <p:spPr>
          <a:xfrm>
            <a:off x="8698380" y="3816622"/>
            <a:ext cx="2974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F2B56"/>
                </a:solidFill>
              </a:rPr>
              <a:t>63 additional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B758AFE-511D-4934-94A7-89CB99B042D3}"/>
              </a:ext>
            </a:extLst>
          </p:cNvPr>
          <p:cNvSpPr/>
          <p:nvPr/>
        </p:nvSpPr>
        <p:spPr>
          <a:xfrm>
            <a:off x="6976020" y="6470208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181A660-37C1-4C9F-B9BE-041347B6B51E}"/>
              </a:ext>
            </a:extLst>
          </p:cNvPr>
          <p:cNvGrpSpPr/>
          <p:nvPr/>
        </p:nvGrpSpPr>
        <p:grpSpPr>
          <a:xfrm>
            <a:off x="563072" y="1690434"/>
            <a:ext cx="8543145" cy="3798626"/>
            <a:chOff x="472943" y="2717377"/>
            <a:chExt cx="8543145" cy="3798626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B13ECD18-D0E7-419D-86DC-75C61F491793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05727" y="3977433"/>
              <a:ext cx="731520" cy="73152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2ACE9A4C-240D-432B-9CCC-9CC114E73752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30624" y="3977433"/>
              <a:ext cx="731520" cy="73152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D7F4647-F8A1-4038-A2D2-8997F3D565C2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2325" y="3977433"/>
              <a:ext cx="731520" cy="73152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1494B3D-F3A0-4BEA-9CFE-5448AB679BC6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14026" y="3977433"/>
              <a:ext cx="731520" cy="73152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B90CC8A1-313D-45EB-9194-2C2D5C55BA41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97428" y="3977433"/>
              <a:ext cx="731520" cy="73152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1791B76C-52E2-44EF-B4D6-7EE1EA4B42C6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89129" y="3977433"/>
              <a:ext cx="731520" cy="73152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7AD7B2F-2ECB-46C6-9952-934A0552A279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80830" y="3977433"/>
              <a:ext cx="731520" cy="73152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C92CF64-136C-43FF-9BD1-8EEA02A0A300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2943" y="3977433"/>
              <a:ext cx="731520" cy="731520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B42109DD-553B-4BB3-AC0E-D5646DB16519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81242" y="3977433"/>
              <a:ext cx="731520" cy="731520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C7FD532E-3A13-4F69-97E6-ACA030F3258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89541" y="3977433"/>
              <a:ext cx="731520" cy="731520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41869DCA-A87F-4D47-A690-389DCBFA1B2E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697840" y="3977433"/>
              <a:ext cx="731520" cy="731520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B576C86D-BD76-41DA-B3FE-6A3B7A318289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372531" y="3977433"/>
              <a:ext cx="731520" cy="731520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C2D1F3D1-04F9-4D6C-AF0D-E54D73D8225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106139" y="3977433"/>
              <a:ext cx="731520" cy="731520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3BDCF6F-814C-4F72-841A-B7799F8DFB3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14438" y="3977433"/>
              <a:ext cx="731520" cy="731520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C5DD213-A2B4-4FA4-A661-75028A7EB1C1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922737" y="3977433"/>
              <a:ext cx="731520" cy="731520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A3E6596E-559D-4BA2-B20D-B9D3DA23C270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331036" y="3977433"/>
              <a:ext cx="731520" cy="731520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324FB46F-ED87-42F3-976B-2F0C3D6505F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739335" y="3977433"/>
              <a:ext cx="731520" cy="731520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718CFA00-3187-4208-8E56-FA06FFE9AC2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7634" y="3977433"/>
              <a:ext cx="731520" cy="731520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FFB4FE23-F4E1-4B3F-A2E4-7ED45DAAFF86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555933" y="3977433"/>
              <a:ext cx="731520" cy="731520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0E7B2DC0-7EF3-4967-B17E-57B0366CE58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64232" y="3977433"/>
              <a:ext cx="731520" cy="731520"/>
            </a:xfrm>
            <a:prstGeom prst="rect">
              <a:avLst/>
            </a:prstGeom>
          </p:spPr>
        </p:pic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17D4BD0-4E37-4BCD-8094-095D9049F7B4}"/>
                </a:ext>
              </a:extLst>
            </p:cNvPr>
            <p:cNvGrpSpPr/>
            <p:nvPr/>
          </p:nvGrpSpPr>
          <p:grpSpPr>
            <a:xfrm>
              <a:off x="472946" y="4607461"/>
              <a:ext cx="8489194" cy="731520"/>
              <a:chOff x="1088862" y="5075887"/>
              <a:chExt cx="8489194" cy="731520"/>
            </a:xfrm>
          </p:grpSpPr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0D39FF70-10EA-4C60-8359-EB0142A7121A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46536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3" name="Picture 92">
                <a:extLst>
                  <a:ext uri="{FF2B5EF4-FFF2-40B4-BE49-F238E27FC236}">
                    <a16:creationId xmlns:a16="http://schemas.microsoft.com/office/drawing/2014/main" id="{CE324F7D-D214-4E7B-9597-AF9AC8A8B449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38244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4" name="Picture 93">
                <a:extLst>
                  <a:ext uri="{FF2B5EF4-FFF2-40B4-BE49-F238E27FC236}">
                    <a16:creationId xmlns:a16="http://schemas.microsoft.com/office/drawing/2014/main" id="{0AD99121-277C-4F5A-ADF4-5C8E6EAEE973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29945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DA0AF1D0-7A47-4E4A-AFC6-DB66E25F04C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21646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E318E2E4-0D09-4F7E-AF1B-CAB612AEDF41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13347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7" name="Picture 96">
                <a:extLst>
                  <a:ext uri="{FF2B5EF4-FFF2-40B4-BE49-F238E27FC236}">
                    <a16:creationId xmlns:a16="http://schemas.microsoft.com/office/drawing/2014/main" id="{F1931396-FB7C-401E-A06D-5E0AC1AECF8A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5048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8" name="Picture 97">
                <a:extLst>
                  <a:ext uri="{FF2B5EF4-FFF2-40B4-BE49-F238E27FC236}">
                    <a16:creationId xmlns:a16="http://schemas.microsoft.com/office/drawing/2014/main" id="{F5529E59-4219-4CC1-8370-077E4016D3D8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96749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E11E8E71-7C4B-4A0A-B638-4D055BD191BC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8862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0" name="Picture 99">
                <a:extLst>
                  <a:ext uri="{FF2B5EF4-FFF2-40B4-BE49-F238E27FC236}">
                    <a16:creationId xmlns:a16="http://schemas.microsoft.com/office/drawing/2014/main" id="{8A6D90FD-4D0A-4492-85F7-4DF970B86941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7161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3F5345DA-8C3C-4AC0-8242-AD58744CA1C9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05460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2" name="Picture 101">
                <a:extLst>
                  <a:ext uri="{FF2B5EF4-FFF2-40B4-BE49-F238E27FC236}">
                    <a16:creationId xmlns:a16="http://schemas.microsoft.com/office/drawing/2014/main" id="{C8104ABE-7539-422A-9822-A0B1CD9A51AF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13759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3" name="Picture 102">
                <a:extLst>
                  <a:ext uri="{FF2B5EF4-FFF2-40B4-BE49-F238E27FC236}">
                    <a16:creationId xmlns:a16="http://schemas.microsoft.com/office/drawing/2014/main" id="{EC6510CF-2990-4A74-A46B-576E2B31A631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88450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DD1D55EF-2F15-4148-81D9-0463D765E803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2058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5" name="Picture 104">
                <a:extLst>
                  <a:ext uri="{FF2B5EF4-FFF2-40B4-BE49-F238E27FC236}">
                    <a16:creationId xmlns:a16="http://schemas.microsoft.com/office/drawing/2014/main" id="{0B2C99B0-A7FC-4D48-80EF-9D430A033CE8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30357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6" name="Picture 105">
                <a:extLst>
                  <a:ext uri="{FF2B5EF4-FFF2-40B4-BE49-F238E27FC236}">
                    <a16:creationId xmlns:a16="http://schemas.microsoft.com/office/drawing/2014/main" id="{F17178F1-1654-4D09-867C-ED73B4B8095A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38656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F28DA6DE-4D33-4ACA-9B29-D1C0A9DB07A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46955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8" name="Picture 107">
                <a:extLst>
                  <a:ext uri="{FF2B5EF4-FFF2-40B4-BE49-F238E27FC236}">
                    <a16:creationId xmlns:a16="http://schemas.microsoft.com/office/drawing/2014/main" id="{01CFA358-3808-4EFE-9B40-80978A3664EF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55254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09" name="Picture 108">
                <a:extLst>
                  <a:ext uri="{FF2B5EF4-FFF2-40B4-BE49-F238E27FC236}">
                    <a16:creationId xmlns:a16="http://schemas.microsoft.com/office/drawing/2014/main" id="{67032958-5DD4-4BF8-8040-42CE5E83D0FA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63553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10" name="Picture 109">
                <a:extLst>
                  <a:ext uri="{FF2B5EF4-FFF2-40B4-BE49-F238E27FC236}">
                    <a16:creationId xmlns:a16="http://schemas.microsoft.com/office/drawing/2014/main" id="{9746D6D3-74D9-4C3F-9581-B39136BAB215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1852" y="5075887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11" name="Picture 110">
                <a:extLst>
                  <a:ext uri="{FF2B5EF4-FFF2-40B4-BE49-F238E27FC236}">
                    <a16:creationId xmlns:a16="http://schemas.microsoft.com/office/drawing/2014/main" id="{84D58D47-5AE4-4A19-8376-A0F8304C2F1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80151" y="5075887"/>
                <a:ext cx="731520" cy="731520"/>
              </a:xfrm>
              <a:prstGeom prst="rect">
                <a:avLst/>
              </a:prstGeom>
            </p:spPr>
          </p:pic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10F498C-F9BF-4F81-A3B7-64ADF7463E95}"/>
                </a:ext>
              </a:extLst>
            </p:cNvPr>
            <p:cNvGrpSpPr/>
            <p:nvPr/>
          </p:nvGrpSpPr>
          <p:grpSpPr>
            <a:xfrm>
              <a:off x="472943" y="5237489"/>
              <a:ext cx="3597941" cy="752158"/>
              <a:chOff x="1097492" y="5687438"/>
              <a:chExt cx="3597941" cy="752158"/>
            </a:xfrm>
          </p:grpSpPr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6CF0D1CC-0C0F-48AA-AFC1-111CA2B4C5F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492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85" name="Picture 84">
                <a:extLst>
                  <a:ext uri="{FF2B5EF4-FFF2-40B4-BE49-F238E27FC236}">
                    <a16:creationId xmlns:a16="http://schemas.microsoft.com/office/drawing/2014/main" id="{2C596FF2-D507-432B-B584-F412BCEF2096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873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8FCD5E98-765C-4507-9142-CD04241DB1D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9691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87" name="Picture 86">
                <a:extLst>
                  <a:ext uri="{FF2B5EF4-FFF2-40B4-BE49-F238E27FC236}">
                    <a16:creationId xmlns:a16="http://schemas.microsoft.com/office/drawing/2014/main" id="{3B6B8F7B-1BB5-43B8-8088-E4866894948C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71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88" name="Picture 87">
                <a:extLst>
                  <a:ext uri="{FF2B5EF4-FFF2-40B4-BE49-F238E27FC236}">
                    <a16:creationId xmlns:a16="http://schemas.microsoft.com/office/drawing/2014/main" id="{9286625D-F4DE-4F9F-8664-856A2AC73AF5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7084" y="5708076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8FE9B724-FD9B-4385-95CC-A6A230319E0C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8489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0" name="Picture 89">
                <a:extLst>
                  <a:ext uri="{FF2B5EF4-FFF2-40B4-BE49-F238E27FC236}">
                    <a16:creationId xmlns:a16="http://schemas.microsoft.com/office/drawing/2014/main" id="{F1B45F9E-FE7C-4C4B-B028-5258CF78D193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798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91" name="Picture 90">
                <a:extLst>
                  <a:ext uri="{FF2B5EF4-FFF2-40B4-BE49-F238E27FC236}">
                    <a16:creationId xmlns:a16="http://schemas.microsoft.com/office/drawing/2014/main" id="{1B1E8812-7016-4AC3-A6F6-A3D724985121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3913" y="5687438"/>
                <a:ext cx="731520" cy="731520"/>
              </a:xfrm>
              <a:prstGeom prst="rect">
                <a:avLst/>
              </a:prstGeom>
            </p:spPr>
          </p:pic>
        </p:grp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FC0F0CF5-7F64-450E-958F-BB317E6F8383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668621" y="2717377"/>
              <a:ext cx="731520" cy="731520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F811A42C-6834-4B0C-AFFA-BE823CA0AF4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055801" y="2717377"/>
              <a:ext cx="731520" cy="73152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35E78E23-0EF0-4324-8A4C-7BEC3B67A16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442981" y="2717377"/>
              <a:ext cx="731520" cy="731520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C1BA820-639D-432D-B3DF-C2ACA9A72081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830156" y="2717377"/>
              <a:ext cx="731520" cy="731520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29BA5FC3-27C7-47AB-82E5-CCC2380000F9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281441" y="2717377"/>
              <a:ext cx="731520" cy="731520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0EE4AF6A-8C5A-484B-AC02-6E9C0EB5FA2C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894261" y="2717377"/>
              <a:ext cx="731520" cy="731520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9A70EEE7-A9EA-4EE6-BE55-7F7C0E84D2DF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507081" y="2717377"/>
              <a:ext cx="731520" cy="731520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7B306E1E-9DD4-4509-8802-E2BB18417EC5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3741" y="2717377"/>
              <a:ext cx="731520" cy="731520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1B0FE7E8-43DC-4169-85F6-A9272F988EB7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60921" y="2717377"/>
              <a:ext cx="731520" cy="731520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A90F7EAE-290C-4C0B-8E2D-16FD9D3BF751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48101" y="2717377"/>
              <a:ext cx="731520" cy="731520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F48B8349-0E08-4633-9306-152CE901EF7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635281" y="2717377"/>
              <a:ext cx="731520" cy="731520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D0F3D199-B5EB-416A-AC04-C1A100A50586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119901" y="2717377"/>
              <a:ext cx="731520" cy="731520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69E7C6E-C0DC-433C-A3C0-013068A6C72F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022461" y="2717377"/>
              <a:ext cx="731520" cy="731520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3BCB7E22-771D-4A89-BB69-456EA396BC4D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09641" y="2717377"/>
              <a:ext cx="731520" cy="731520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D913C0E6-92A6-4665-A95A-5319AA2BF78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796821" y="2717377"/>
              <a:ext cx="731520" cy="731520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74936BB8-32BE-4987-91BC-7CD251EA33F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184001" y="2717377"/>
              <a:ext cx="731520" cy="731520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192BD67-83FD-420D-B00E-C97342A7DDB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571181" y="2717377"/>
              <a:ext cx="731520" cy="731520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132CDB73-3F6C-4E58-B679-36FAED0844C7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958361" y="2717377"/>
              <a:ext cx="731520" cy="731520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C6902E98-40D9-4EAC-A010-3CB04A785D4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345541" y="2717377"/>
              <a:ext cx="731520" cy="731520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7E8A1411-B87F-4335-8404-6800EB86E429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32721" y="2717377"/>
              <a:ext cx="731520" cy="731520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B348749D-27F4-48BE-B771-FF128CF7ED4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229825" y="2717377"/>
              <a:ext cx="731520" cy="731520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A5CF0C0E-FCBC-44B4-BBF2-CCCD7B507B65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005727" y="3347405"/>
              <a:ext cx="731520" cy="731520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112DF09C-AAE8-4381-B6BC-E361F0EB1DA2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230624" y="3347405"/>
              <a:ext cx="731520" cy="731520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C584C53B-3483-49AD-A3C8-A8A1513F8749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822325" y="3347405"/>
              <a:ext cx="731520" cy="731520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3566A2C8-EC06-4ACF-87A5-8AAEB5AEA684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414026" y="3347405"/>
              <a:ext cx="731520" cy="731520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B74676F7-A0DE-4AF2-BB73-0A1468639A26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597428" y="3347405"/>
              <a:ext cx="731520" cy="731520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516BC8DD-7B84-4FAB-A63C-F2ECA2C6D001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189129" y="3347405"/>
              <a:ext cx="731520" cy="731520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669062C1-63F3-49FD-B0F4-0E1F27D5D499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780830" y="3347405"/>
              <a:ext cx="731520" cy="731520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82472152-B734-4152-9D83-F759CEAA0FC5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2943" y="3347405"/>
              <a:ext cx="731520" cy="731520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821CB9E8-01BF-4802-B219-5FA6918C470E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81242" y="3347405"/>
              <a:ext cx="731520" cy="731520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4808B48E-C127-4E19-8B69-D657A145D663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89541" y="3347405"/>
              <a:ext cx="731520" cy="731520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B5212828-B9D9-41FC-BCB1-BEDE13444D35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697840" y="3347405"/>
              <a:ext cx="731520" cy="731520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8A5FD1DA-196F-4F65-A316-45FB7B0B5BA8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372531" y="3347405"/>
              <a:ext cx="731520" cy="731520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270B10A8-653B-4714-B977-3CA46E8C4310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106139" y="3347405"/>
              <a:ext cx="731520" cy="731520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3E6B6A0E-AEE1-493C-B666-F6015ECAE9A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14438" y="3347405"/>
              <a:ext cx="731520" cy="731520"/>
            </a:xfrm>
            <a:prstGeom prst="rect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6B2B222D-4234-4F9D-953A-4646D7F971D1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922737" y="3347405"/>
              <a:ext cx="731520" cy="731520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E734AADB-3EAA-4297-B456-F70EA7433E2D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331036" y="3347405"/>
              <a:ext cx="731520" cy="731520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E2D815AF-A949-4D0A-A53C-1A1FB8532617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739335" y="3347405"/>
              <a:ext cx="731520" cy="731520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980751B6-77E3-43A3-BD16-16F3C229F850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7634" y="3347405"/>
              <a:ext cx="731520" cy="731520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8F7C2A5D-71F6-4BA7-876C-93AC6CF5B920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555933" y="3347405"/>
              <a:ext cx="731520" cy="731520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A3025CDB-D303-4F18-AB47-152C207A5E68}"/>
                </a:ext>
              </a:extLst>
            </p:cNvPr>
            <p:cNvPicPr>
              <a:picLocks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64232" y="3347405"/>
              <a:ext cx="731520" cy="731520"/>
            </a:xfrm>
            <a:prstGeom prst="rect">
              <a:avLst/>
            </a:prstGeom>
          </p:spPr>
        </p:pic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9C53586F-B1BB-439A-9BF2-1B15875FD095}"/>
                </a:ext>
              </a:extLst>
            </p:cNvPr>
            <p:cNvGrpSpPr/>
            <p:nvPr/>
          </p:nvGrpSpPr>
          <p:grpSpPr>
            <a:xfrm>
              <a:off x="3731007" y="5237489"/>
              <a:ext cx="3597941" cy="752158"/>
              <a:chOff x="1097492" y="5687438"/>
              <a:chExt cx="3597941" cy="752158"/>
            </a:xfrm>
          </p:grpSpPr>
          <p:pic>
            <p:nvPicPr>
              <p:cNvPr id="117" name="Picture 116">
                <a:extLst>
                  <a:ext uri="{FF2B5EF4-FFF2-40B4-BE49-F238E27FC236}">
                    <a16:creationId xmlns:a16="http://schemas.microsoft.com/office/drawing/2014/main" id="{F5EE2571-E85F-499F-9E01-488D44213425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492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19" name="Picture 118">
                <a:extLst>
                  <a:ext uri="{FF2B5EF4-FFF2-40B4-BE49-F238E27FC236}">
                    <a16:creationId xmlns:a16="http://schemas.microsoft.com/office/drawing/2014/main" id="{E5109075-608A-4272-8D8B-3FD912C01409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873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0" name="Picture 119">
                <a:extLst>
                  <a:ext uri="{FF2B5EF4-FFF2-40B4-BE49-F238E27FC236}">
                    <a16:creationId xmlns:a16="http://schemas.microsoft.com/office/drawing/2014/main" id="{B47E3DB5-1D37-471E-8C31-467B30FFA5B6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9691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1" name="Picture 120">
                <a:extLst>
                  <a:ext uri="{FF2B5EF4-FFF2-40B4-BE49-F238E27FC236}">
                    <a16:creationId xmlns:a16="http://schemas.microsoft.com/office/drawing/2014/main" id="{4512793C-BB0B-41DD-BF13-42E3B39D0450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71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2" name="Picture 121">
                <a:extLst>
                  <a:ext uri="{FF2B5EF4-FFF2-40B4-BE49-F238E27FC236}">
                    <a16:creationId xmlns:a16="http://schemas.microsoft.com/office/drawing/2014/main" id="{9E02ACCE-F645-4D94-830C-7999975B6CD2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7084" y="5708076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0DAFFB02-A0E0-41A5-B416-FFCD82C4E8AC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8489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4" name="Picture 123">
                <a:extLst>
                  <a:ext uri="{FF2B5EF4-FFF2-40B4-BE49-F238E27FC236}">
                    <a16:creationId xmlns:a16="http://schemas.microsoft.com/office/drawing/2014/main" id="{94E5A474-1716-4196-918F-7A35D22F71A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798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5" name="Picture 124">
                <a:extLst>
                  <a:ext uri="{FF2B5EF4-FFF2-40B4-BE49-F238E27FC236}">
                    <a16:creationId xmlns:a16="http://schemas.microsoft.com/office/drawing/2014/main" id="{07C6AF42-6A28-470E-AD09-1B1BAF8A422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3913" y="5687438"/>
                <a:ext cx="731520" cy="731520"/>
              </a:xfrm>
              <a:prstGeom prst="rect">
                <a:avLst/>
              </a:prstGeom>
            </p:spPr>
          </p:pic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3FA29544-71D8-480B-ACF2-56063B0CDE30}"/>
                </a:ext>
              </a:extLst>
            </p:cNvPr>
            <p:cNvGrpSpPr/>
            <p:nvPr/>
          </p:nvGrpSpPr>
          <p:grpSpPr>
            <a:xfrm>
              <a:off x="472943" y="5745030"/>
              <a:ext cx="3597941" cy="747867"/>
              <a:chOff x="1097492" y="5687438"/>
              <a:chExt cx="3597941" cy="747867"/>
            </a:xfrm>
          </p:grpSpPr>
          <p:pic>
            <p:nvPicPr>
              <p:cNvPr id="127" name="Picture 126">
                <a:extLst>
                  <a:ext uri="{FF2B5EF4-FFF2-40B4-BE49-F238E27FC236}">
                    <a16:creationId xmlns:a16="http://schemas.microsoft.com/office/drawing/2014/main" id="{E662C7F5-F119-494B-8F94-FAB4F81399D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492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8" name="Picture 127">
                <a:extLst>
                  <a:ext uri="{FF2B5EF4-FFF2-40B4-BE49-F238E27FC236}">
                    <a16:creationId xmlns:a16="http://schemas.microsoft.com/office/drawing/2014/main" id="{2D334A79-CA5D-4E0C-BFE0-E84D8FDBDCF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873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29" name="Picture 128">
                <a:extLst>
                  <a:ext uri="{FF2B5EF4-FFF2-40B4-BE49-F238E27FC236}">
                    <a16:creationId xmlns:a16="http://schemas.microsoft.com/office/drawing/2014/main" id="{CA6E7F2E-38EB-4612-999C-002D58F8555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9691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0" name="Picture 129">
                <a:extLst>
                  <a:ext uri="{FF2B5EF4-FFF2-40B4-BE49-F238E27FC236}">
                    <a16:creationId xmlns:a16="http://schemas.microsoft.com/office/drawing/2014/main" id="{8FFA8E81-F14F-4377-82BC-E270612B96D9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71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38B255F7-2B65-49E4-8ACE-F6606145410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6592" y="5703785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2" name="Picture 131">
                <a:extLst>
                  <a:ext uri="{FF2B5EF4-FFF2-40B4-BE49-F238E27FC236}">
                    <a16:creationId xmlns:a16="http://schemas.microsoft.com/office/drawing/2014/main" id="{2342F933-ADD2-4B90-86BF-64618AC80A3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8489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3" name="Picture 132">
                <a:extLst>
                  <a:ext uri="{FF2B5EF4-FFF2-40B4-BE49-F238E27FC236}">
                    <a16:creationId xmlns:a16="http://schemas.microsoft.com/office/drawing/2014/main" id="{66D65604-B3A8-4916-8FEB-85D1FDB99850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1709" y="5703785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4" name="Picture 133">
                <a:extLst>
                  <a:ext uri="{FF2B5EF4-FFF2-40B4-BE49-F238E27FC236}">
                    <a16:creationId xmlns:a16="http://schemas.microsoft.com/office/drawing/2014/main" id="{22A6051A-CD5D-47F7-B1E3-FB1B71633E14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3913" y="5687438"/>
                <a:ext cx="731520" cy="731520"/>
              </a:xfrm>
              <a:prstGeom prst="rect">
                <a:avLst/>
              </a:prstGeom>
            </p:spPr>
          </p:pic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7BB94518-7F0A-49A3-ABAA-D99F492F18B9}"/>
                </a:ext>
              </a:extLst>
            </p:cNvPr>
            <p:cNvGrpSpPr/>
            <p:nvPr/>
          </p:nvGrpSpPr>
          <p:grpSpPr>
            <a:xfrm>
              <a:off x="3758464" y="5246017"/>
              <a:ext cx="5257624" cy="1256176"/>
              <a:chOff x="-2195394" y="5687438"/>
              <a:chExt cx="5257624" cy="1256176"/>
            </a:xfrm>
          </p:grpSpPr>
          <p:pic>
            <p:nvPicPr>
              <p:cNvPr id="136" name="Picture 135">
                <a:extLst>
                  <a:ext uri="{FF2B5EF4-FFF2-40B4-BE49-F238E27FC236}">
                    <a16:creationId xmlns:a16="http://schemas.microsoft.com/office/drawing/2014/main" id="{A0533190-A76F-4B5B-BB71-99495E6B972C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492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7" name="Picture 136">
                <a:extLst>
                  <a:ext uri="{FF2B5EF4-FFF2-40B4-BE49-F238E27FC236}">
                    <a16:creationId xmlns:a16="http://schemas.microsoft.com/office/drawing/2014/main" id="{6EFB38C7-5BC3-4D0B-87C5-50330165A43A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873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8" name="Picture 137">
                <a:extLst>
                  <a:ext uri="{FF2B5EF4-FFF2-40B4-BE49-F238E27FC236}">
                    <a16:creationId xmlns:a16="http://schemas.microsoft.com/office/drawing/2014/main" id="{81753763-7111-48B6-B563-86CFA6FDFE8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9691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39" name="Picture 138">
                <a:extLst>
                  <a:ext uri="{FF2B5EF4-FFF2-40B4-BE49-F238E27FC236}">
                    <a16:creationId xmlns:a16="http://schemas.microsoft.com/office/drawing/2014/main" id="{6CC8CDA5-BB26-471C-BE98-79D6BE308136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71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1" name="Picture 140">
                <a:extLst>
                  <a:ext uri="{FF2B5EF4-FFF2-40B4-BE49-F238E27FC236}">
                    <a16:creationId xmlns:a16="http://schemas.microsoft.com/office/drawing/2014/main" id="{54B6ACD5-A634-4EC2-B45C-2F6A04C7C52D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404087" y="620279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2" name="Picture 141">
                <a:extLst>
                  <a:ext uri="{FF2B5EF4-FFF2-40B4-BE49-F238E27FC236}">
                    <a16:creationId xmlns:a16="http://schemas.microsoft.com/office/drawing/2014/main" id="{273FC8DB-EE1A-4D34-B576-34D5842C8915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195394" y="6212094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3" name="Picture 142">
                <a:extLst>
                  <a:ext uri="{FF2B5EF4-FFF2-40B4-BE49-F238E27FC236}">
                    <a16:creationId xmlns:a16="http://schemas.microsoft.com/office/drawing/2014/main" id="{975B541B-E906-40BB-A78C-7C50E0D4CDE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810160" y="6207446"/>
                <a:ext cx="731520" cy="731520"/>
              </a:xfrm>
              <a:prstGeom prst="rect">
                <a:avLst/>
              </a:prstGeom>
            </p:spPr>
          </p:pic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3C832593-89B6-4E2B-933C-0FBD84BDFD50}"/>
                </a:ext>
              </a:extLst>
            </p:cNvPr>
            <p:cNvGrpSpPr/>
            <p:nvPr/>
          </p:nvGrpSpPr>
          <p:grpSpPr>
            <a:xfrm>
              <a:off x="4968587" y="5768136"/>
              <a:ext cx="2805737" cy="747867"/>
              <a:chOff x="1097492" y="5687438"/>
              <a:chExt cx="2805737" cy="747867"/>
            </a:xfrm>
          </p:grpSpPr>
          <p:pic>
            <p:nvPicPr>
              <p:cNvPr id="145" name="Picture 144">
                <a:extLst>
                  <a:ext uri="{FF2B5EF4-FFF2-40B4-BE49-F238E27FC236}">
                    <a16:creationId xmlns:a16="http://schemas.microsoft.com/office/drawing/2014/main" id="{450E8D69-C715-46D3-94D9-1C6ADB5011EF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492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6" name="Picture 145">
                <a:extLst>
                  <a:ext uri="{FF2B5EF4-FFF2-40B4-BE49-F238E27FC236}">
                    <a16:creationId xmlns:a16="http://schemas.microsoft.com/office/drawing/2014/main" id="{D235D2F9-02B6-4EC3-9329-082CB2AD6D56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873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7" name="Picture 146">
                <a:extLst>
                  <a:ext uri="{FF2B5EF4-FFF2-40B4-BE49-F238E27FC236}">
                    <a16:creationId xmlns:a16="http://schemas.microsoft.com/office/drawing/2014/main" id="{1A65AF9A-3505-488E-987B-7E5D2D56DA5E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9691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8" name="Picture 147">
                <a:extLst>
                  <a:ext uri="{FF2B5EF4-FFF2-40B4-BE49-F238E27FC236}">
                    <a16:creationId xmlns:a16="http://schemas.microsoft.com/office/drawing/2014/main" id="{B6478A1E-2C62-4493-AD2F-287E67738FCD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710" y="5687438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49" name="Picture 148">
                <a:extLst>
                  <a:ext uri="{FF2B5EF4-FFF2-40B4-BE49-F238E27FC236}">
                    <a16:creationId xmlns:a16="http://schemas.microsoft.com/office/drawing/2014/main" id="{D59B8A4F-5FC9-45E0-9C7B-E2B6DA86991B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6592" y="5703785"/>
                <a:ext cx="731520" cy="731520"/>
              </a:xfrm>
              <a:prstGeom prst="rect">
                <a:avLst/>
              </a:prstGeom>
            </p:spPr>
          </p:pic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C6787536-CDAE-413D-9302-55FA4B6616DD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1709" y="5703785"/>
                <a:ext cx="731520" cy="731520"/>
              </a:xfrm>
              <a:prstGeom prst="rect">
                <a:avLst/>
              </a:prstGeom>
            </p:spPr>
          </p:pic>
        </p:grpSp>
      </p:grp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F421CF45-5F19-41FE-A23F-64071FA6ABB7}"/>
              </a:ext>
            </a:extLst>
          </p:cNvPr>
          <p:cNvCxnSpPr/>
          <p:nvPr/>
        </p:nvCxnSpPr>
        <p:spPr>
          <a:xfrm>
            <a:off x="857806" y="1407882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0" name="Picture 149" descr="A close up of a logo&#10;&#10;Description automatically generated">
            <a:extLst>
              <a:ext uri="{FF2B5EF4-FFF2-40B4-BE49-F238E27FC236}">
                <a16:creationId xmlns:a16="http://schemas.microsoft.com/office/drawing/2014/main" id="{F05A84CB-8C80-4D78-B39D-77F1AF4192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10051"/>
            <a:ext cx="2597601" cy="132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9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>
            <a:extLst>
              <a:ext uri="{FF2B5EF4-FFF2-40B4-BE49-F238E27FC236}">
                <a16:creationId xmlns:a16="http://schemas.microsoft.com/office/drawing/2014/main" id="{DB758AFE-511D-4934-94A7-89CB99B042D3}"/>
              </a:ext>
            </a:extLst>
          </p:cNvPr>
          <p:cNvSpPr/>
          <p:nvPr/>
        </p:nvSpPr>
        <p:spPr>
          <a:xfrm>
            <a:off x="25536" y="6519446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140" name="Chart 139">
            <a:extLst>
              <a:ext uri="{FF2B5EF4-FFF2-40B4-BE49-F238E27FC236}">
                <a16:creationId xmlns:a16="http://schemas.microsoft.com/office/drawing/2014/main" id="{4551FA5D-B5D1-4F4C-9830-1CD5DD9F3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049979"/>
              </p:ext>
            </p:extLst>
          </p:nvPr>
        </p:nvGraphicFramePr>
        <p:xfrm>
          <a:off x="120749" y="963331"/>
          <a:ext cx="551477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0" name="Chart 149">
            <a:extLst>
              <a:ext uri="{FF2B5EF4-FFF2-40B4-BE49-F238E27FC236}">
                <a16:creationId xmlns:a16="http://schemas.microsoft.com/office/drawing/2014/main" id="{960CB460-4A6C-4ABF-B9E6-467982F8E9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774268"/>
              </p:ext>
            </p:extLst>
          </p:nvPr>
        </p:nvGraphicFramePr>
        <p:xfrm>
          <a:off x="8317397" y="5718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C6A2B6-7A30-4A90-9C69-64E85B752BBD}"/>
              </a:ext>
            </a:extLst>
          </p:cNvPr>
          <p:cNvSpPr txBox="1"/>
          <p:nvPr/>
        </p:nvSpPr>
        <p:spPr>
          <a:xfrm>
            <a:off x="9987683" y="2141758"/>
            <a:ext cx="1231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Not Hispanic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E7BD6A1E-037D-47A7-8546-BF17BF51F70C}"/>
              </a:ext>
            </a:extLst>
          </p:cNvPr>
          <p:cNvSpPr txBox="1"/>
          <p:nvPr/>
        </p:nvSpPr>
        <p:spPr>
          <a:xfrm>
            <a:off x="10340343" y="304014"/>
            <a:ext cx="87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Hispanic</a:t>
            </a:r>
          </a:p>
        </p:txBody>
      </p:sp>
      <p:graphicFrame>
        <p:nvGraphicFramePr>
          <p:cNvPr id="153" name="Chart 152">
            <a:extLst>
              <a:ext uri="{FF2B5EF4-FFF2-40B4-BE49-F238E27FC236}">
                <a16:creationId xmlns:a16="http://schemas.microsoft.com/office/drawing/2014/main" id="{91800D57-FB35-447B-AF7C-A36489A547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799728"/>
              </p:ext>
            </p:extLst>
          </p:nvPr>
        </p:nvGraphicFramePr>
        <p:xfrm>
          <a:off x="5635523" y="3945523"/>
          <a:ext cx="655647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4" name="Chart 153">
            <a:extLst>
              <a:ext uri="{FF2B5EF4-FFF2-40B4-BE49-F238E27FC236}">
                <a16:creationId xmlns:a16="http://schemas.microsoft.com/office/drawing/2014/main" id="{D0A8B83F-0454-4EA4-B6AE-C040B9E670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81554"/>
              </p:ext>
            </p:extLst>
          </p:nvPr>
        </p:nvGraphicFramePr>
        <p:xfrm>
          <a:off x="430776" y="370653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5" name="TextBox 154">
            <a:extLst>
              <a:ext uri="{FF2B5EF4-FFF2-40B4-BE49-F238E27FC236}">
                <a16:creationId xmlns:a16="http://schemas.microsoft.com/office/drawing/2014/main" id="{E770B126-9BDD-4708-BC2B-66A1BF160E84}"/>
              </a:ext>
            </a:extLst>
          </p:cNvPr>
          <p:cNvSpPr txBox="1"/>
          <p:nvPr/>
        </p:nvSpPr>
        <p:spPr>
          <a:xfrm>
            <a:off x="1705039" y="4962300"/>
            <a:ext cx="599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Male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C7F233F-FD67-4456-99CE-948E7BC168FE}"/>
              </a:ext>
            </a:extLst>
          </p:cNvPr>
          <p:cNvSpPr txBox="1"/>
          <p:nvPr/>
        </p:nvSpPr>
        <p:spPr>
          <a:xfrm>
            <a:off x="2774293" y="4312499"/>
            <a:ext cx="781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Female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81FDD7-5434-474E-A96D-CABACD1F99B6}"/>
              </a:ext>
            </a:extLst>
          </p:cNvPr>
          <p:cNvSpPr txBox="1"/>
          <p:nvPr/>
        </p:nvSpPr>
        <p:spPr>
          <a:xfrm>
            <a:off x="4690460" y="914732"/>
            <a:ext cx="4572000" cy="34163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Similar percentages of youth who identify as Black or African American and youth who identify as White are in EFC.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The majority of youth in EFC are not Hispanic.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There is a higher percentage of youth who identify as male in EFC than youth who identify as female.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About a third of youth in EFC are six to nine years old. </a:t>
            </a:r>
          </a:p>
        </p:txBody>
      </p:sp>
      <p:pic>
        <p:nvPicPr>
          <p:cNvPr id="157" name="Picture 156" descr="A close up of a logo&#10;&#10;Description automatically generated">
            <a:extLst>
              <a:ext uri="{FF2B5EF4-FFF2-40B4-BE49-F238E27FC236}">
                <a16:creationId xmlns:a16="http://schemas.microsoft.com/office/drawing/2014/main" id="{2BFA2B28-32A0-4F45-A08C-A9A2673A41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" y="5619655"/>
            <a:ext cx="1987324" cy="10100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E6E7EA-AEB9-42CD-8B9E-C1DFDF26C620}"/>
              </a:ext>
            </a:extLst>
          </p:cNvPr>
          <p:cNvSpPr txBox="1"/>
          <p:nvPr/>
        </p:nvSpPr>
        <p:spPr>
          <a:xfrm>
            <a:off x="171496" y="198682"/>
            <a:ext cx="611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Demographics of Youth Receiving EFC Services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6953EE8-5D81-4FC9-9A59-88D3BB7B52B5}"/>
              </a:ext>
            </a:extLst>
          </p:cNvPr>
          <p:cNvCxnSpPr>
            <a:cxnSpLocks/>
          </p:cNvCxnSpPr>
          <p:nvPr/>
        </p:nvCxnSpPr>
        <p:spPr>
          <a:xfrm>
            <a:off x="238272" y="684558"/>
            <a:ext cx="7259499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48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77DDBBB-5897-4644-9A88-4FC0E2D84BBA}"/>
              </a:ext>
            </a:extLst>
          </p:cNvPr>
          <p:cNvSpPr/>
          <p:nvPr/>
        </p:nvSpPr>
        <p:spPr>
          <a:xfrm>
            <a:off x="6500553" y="0"/>
            <a:ext cx="5691447" cy="3315630"/>
          </a:xfrm>
          <a:prstGeom prst="rect">
            <a:avLst/>
          </a:prstGeom>
          <a:solidFill>
            <a:srgbClr val="4F2B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B1259-6C12-40EE-9BE4-38A89E9B45CF}"/>
              </a:ext>
            </a:extLst>
          </p:cNvPr>
          <p:cNvSpPr txBox="1"/>
          <p:nvPr/>
        </p:nvSpPr>
        <p:spPr>
          <a:xfrm>
            <a:off x="6803373" y="442097"/>
            <a:ext cx="493340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+mj-lt"/>
              </a:rPr>
              <a:t>A Closer Look: Youth Five Years Old and Under</a:t>
            </a:r>
          </a:p>
          <a:p>
            <a:pPr algn="r"/>
            <a:endParaRPr lang="en-US" sz="2000" b="1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2000" b="1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2400" dirty="0">
                <a:solidFill>
                  <a:schemeClr val="bg1"/>
                </a:solidFill>
                <a:latin typeface="+mj-lt"/>
              </a:rPr>
              <a:t>Fifteen percent of entries into EFC (n=17) were five years old or under.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71722A-7880-4DA7-96CC-15D38E01AF10}"/>
              </a:ext>
            </a:extLst>
          </p:cNvPr>
          <p:cNvSpPr/>
          <p:nvPr/>
        </p:nvSpPr>
        <p:spPr>
          <a:xfrm>
            <a:off x="25536" y="6519446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2E6747B-B86B-4A84-AD10-70C17D6F4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" y="5619655"/>
            <a:ext cx="1987324" cy="101003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74A60C7-35EF-4923-A800-FC44CA8A6B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920840"/>
              </p:ext>
            </p:extLst>
          </p:nvPr>
        </p:nvGraphicFramePr>
        <p:xfrm>
          <a:off x="152400" y="803938"/>
          <a:ext cx="6119751" cy="216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01F8997-9686-40CA-8984-AF1CAB19AD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210327"/>
              </p:ext>
            </p:extLst>
          </p:nvPr>
        </p:nvGraphicFramePr>
        <p:xfrm>
          <a:off x="926275" y="38918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3141235-DF86-41F9-AC63-8D196DEA9C1E}"/>
              </a:ext>
            </a:extLst>
          </p:cNvPr>
          <p:cNvSpPr txBox="1"/>
          <p:nvPr/>
        </p:nvSpPr>
        <p:spPr>
          <a:xfrm>
            <a:off x="113161" y="3315630"/>
            <a:ext cx="5385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Ninety-four percent of youth five years old and under entered EFC at level 2 or 3.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0677F9-45DD-4020-AEB5-2682D1F7031D}"/>
              </a:ext>
            </a:extLst>
          </p:cNvPr>
          <p:cNvSpPr txBox="1"/>
          <p:nvPr/>
        </p:nvSpPr>
        <p:spPr>
          <a:xfrm>
            <a:off x="152400" y="327951"/>
            <a:ext cx="5885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 the majority of youth five years old and under, the referral reason was risk of placement break.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A2095B-9348-424D-A00D-005036750C7D}"/>
              </a:ext>
            </a:extLst>
          </p:cNvPr>
          <p:cNvSpPr txBox="1"/>
          <p:nvPr/>
        </p:nvSpPr>
        <p:spPr>
          <a:xfrm>
            <a:off x="6500553" y="3489921"/>
            <a:ext cx="553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Five youth five years old and under discharged from EFC with sixty percent due to stabilization.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A5761-6CF4-48A6-B653-0789C3E8FCFE}"/>
              </a:ext>
            </a:extLst>
          </p:cNvPr>
          <p:cNvSpPr txBox="1"/>
          <p:nvPr/>
        </p:nvSpPr>
        <p:spPr>
          <a:xfrm>
            <a:off x="3269634" y="3766920"/>
            <a:ext cx="82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Level 1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B455E28-5C9C-4803-B393-08E6BAA697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688604"/>
              </p:ext>
            </p:extLst>
          </p:nvPr>
        </p:nvGraphicFramePr>
        <p:xfrm>
          <a:off x="6500553" y="4145548"/>
          <a:ext cx="5244334" cy="254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9221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FE542D4-545B-4C5F-B031-252D688FCCBA}"/>
              </a:ext>
            </a:extLst>
          </p:cNvPr>
          <p:cNvSpPr/>
          <p:nvPr/>
        </p:nvSpPr>
        <p:spPr>
          <a:xfrm>
            <a:off x="6976020" y="6438833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D0E4FAE-2D40-446C-A194-46B48791F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591077"/>
              </p:ext>
            </p:extLst>
          </p:nvPr>
        </p:nvGraphicFramePr>
        <p:xfrm>
          <a:off x="7903742" y="1976227"/>
          <a:ext cx="4705349" cy="2905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B7A3C9E-8393-41E0-889A-9CB81920DE49}"/>
              </a:ext>
            </a:extLst>
          </p:cNvPr>
          <p:cNvSpPr txBox="1"/>
          <p:nvPr/>
        </p:nvSpPr>
        <p:spPr>
          <a:xfrm>
            <a:off x="9103891" y="4751884"/>
            <a:ext cx="3358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86 (10%) of the 863 children in WMPC Network are in EFC.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DC688D-7F79-4507-8D60-8D05006238AD}"/>
              </a:ext>
            </a:extLst>
          </p:cNvPr>
          <p:cNvSpPr/>
          <p:nvPr/>
        </p:nvSpPr>
        <p:spPr>
          <a:xfrm>
            <a:off x="857806" y="561256"/>
            <a:ext cx="10125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j-lt"/>
              </a:rPr>
              <a:t>Ten percent of children currently served by WMPC are receiving EFC services.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427C30-BC78-47B2-BF23-9180667CD215}"/>
              </a:ext>
            </a:extLst>
          </p:cNvPr>
          <p:cNvCxnSpPr/>
          <p:nvPr/>
        </p:nvCxnSpPr>
        <p:spPr>
          <a:xfrm>
            <a:off x="857806" y="1407882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6408E72C-838D-4FA1-B86F-EC1DE3D767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3815"/>
            <a:ext cx="1987324" cy="1010036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0268F90-17E9-412D-AC2A-B7F4FA255B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050492"/>
              </p:ext>
            </p:extLst>
          </p:nvPr>
        </p:nvGraphicFramePr>
        <p:xfrm>
          <a:off x="112294" y="1806545"/>
          <a:ext cx="10476388" cy="4058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3975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6C3A377-2399-4D99-B067-4D33CCD5CA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63358"/>
              </p:ext>
            </p:extLst>
          </p:nvPr>
        </p:nvGraphicFramePr>
        <p:xfrm>
          <a:off x="857806" y="2021500"/>
          <a:ext cx="12208043" cy="4273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FE542D4-545B-4C5F-B031-252D688FCCBA}"/>
              </a:ext>
            </a:extLst>
          </p:cNvPr>
          <p:cNvSpPr/>
          <p:nvPr/>
        </p:nvSpPr>
        <p:spPr>
          <a:xfrm>
            <a:off x="6976020" y="6470208"/>
            <a:ext cx="5215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sz="1600" dirty="0">
                <a:latin typeface="+mj-lt"/>
              </a:rPr>
              <a:t>Source: WMPC EFC Tracking Spreadsheet, retrieved 2/19/19. </a:t>
            </a:r>
            <a:endParaRPr lang="en-US" sz="1600" i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DC688D-7F79-4507-8D60-8D05006238AD}"/>
              </a:ext>
            </a:extLst>
          </p:cNvPr>
          <p:cNvSpPr/>
          <p:nvPr/>
        </p:nvSpPr>
        <p:spPr>
          <a:xfrm>
            <a:off x="857806" y="757553"/>
            <a:ext cx="101250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j-lt"/>
              </a:rPr>
              <a:t>Fifty-one percent of youth entered EFC due to a risk of placement break for behavioral or emotional issues.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73F9FA-5CA6-43F8-B0D4-D930EE3CFECE}"/>
              </a:ext>
            </a:extLst>
          </p:cNvPr>
          <p:cNvCxnSpPr/>
          <p:nvPr/>
        </p:nvCxnSpPr>
        <p:spPr>
          <a:xfrm>
            <a:off x="857806" y="1985398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DDF5D574-360C-4E16-B343-90E0CF1311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3815"/>
            <a:ext cx="1987324" cy="10100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6C2EF-0C4B-4462-8D39-0A932A0B8095}"/>
              </a:ext>
            </a:extLst>
          </p:cNvPr>
          <p:cNvSpPr txBox="1"/>
          <p:nvPr/>
        </p:nvSpPr>
        <p:spPr>
          <a:xfrm>
            <a:off x="7956883" y="2910548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(n=32)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1EB1F4-B11A-4AC1-9E40-43457268EC2F}"/>
              </a:ext>
            </a:extLst>
          </p:cNvPr>
          <p:cNvSpPr txBox="1"/>
          <p:nvPr/>
        </p:nvSpPr>
        <p:spPr>
          <a:xfrm>
            <a:off x="9650818" y="4257631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(n=63)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97B3D6-EB01-4ABE-A27A-D30467751303}"/>
              </a:ext>
            </a:extLst>
          </p:cNvPr>
          <p:cNvSpPr txBox="1"/>
          <p:nvPr/>
        </p:nvSpPr>
        <p:spPr>
          <a:xfrm>
            <a:off x="7415344" y="5595261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(n=22)</a:t>
            </a:r>
          </a:p>
        </p:txBody>
      </p:sp>
    </p:spTree>
    <p:extLst>
      <p:ext uri="{BB962C8B-B14F-4D97-AF65-F5344CB8AC3E}">
        <p14:creationId xmlns:p14="http://schemas.microsoft.com/office/powerpoint/2010/main" val="239195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2648E69-96C0-4C8C-90AA-9A6C63070246}"/>
              </a:ext>
            </a:extLst>
          </p:cNvPr>
          <p:cNvGrpSpPr/>
          <p:nvPr/>
        </p:nvGrpSpPr>
        <p:grpSpPr>
          <a:xfrm>
            <a:off x="1152473" y="2579674"/>
            <a:ext cx="457200" cy="2299002"/>
            <a:chOff x="1344317" y="3769830"/>
            <a:chExt cx="457200" cy="229900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0FEEC6D-1BF9-454E-AEB6-33DDE3F3A73B}"/>
                </a:ext>
              </a:extLst>
            </p:cNvPr>
            <p:cNvSpPr/>
            <p:nvPr/>
          </p:nvSpPr>
          <p:spPr>
            <a:xfrm>
              <a:off x="1344317" y="5611632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86E1F87-B27D-49C6-885F-962EB0BF9C92}"/>
                </a:ext>
              </a:extLst>
            </p:cNvPr>
            <p:cNvSpPr/>
            <p:nvPr/>
          </p:nvSpPr>
          <p:spPr>
            <a:xfrm>
              <a:off x="1344317" y="4682039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193D19A-4FA2-4B79-8E34-0DFF9A91DDBC}"/>
                </a:ext>
              </a:extLst>
            </p:cNvPr>
            <p:cNvSpPr/>
            <p:nvPr/>
          </p:nvSpPr>
          <p:spPr>
            <a:xfrm>
              <a:off x="1344317" y="3769830"/>
              <a:ext cx="457200" cy="457200"/>
            </a:xfrm>
            <a:prstGeom prst="ellipse">
              <a:avLst/>
            </a:prstGeom>
            <a:noFill/>
            <a:ln>
              <a:solidFill>
                <a:srgbClr val="4F2B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4F2B56"/>
                  </a:solidFill>
                </a:rPr>
                <a:t>3</a:t>
              </a:r>
            </a:p>
          </p:txBody>
        </p:sp>
      </p:grp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06E2F68-B3B2-4C83-9393-16F5423170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998430"/>
              </p:ext>
            </p:extLst>
          </p:nvPr>
        </p:nvGraphicFramePr>
        <p:xfrm>
          <a:off x="1609672" y="2239492"/>
          <a:ext cx="7325409" cy="3340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2D91D44-7208-43FF-B01A-B64962A04661}"/>
              </a:ext>
            </a:extLst>
          </p:cNvPr>
          <p:cNvSpPr txBox="1"/>
          <p:nvPr/>
        </p:nvSpPr>
        <p:spPr>
          <a:xfrm>
            <a:off x="1751255" y="2135392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B56"/>
                </a:solidFill>
                <a:latin typeface="+mj-lt"/>
              </a:rPr>
              <a:t>Caregiver Rate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7371CC-DAB4-43F9-A271-1E9798BA4765}"/>
              </a:ext>
            </a:extLst>
          </p:cNvPr>
          <p:cNvSpPr txBox="1"/>
          <p:nvPr/>
        </p:nvSpPr>
        <p:spPr>
          <a:xfrm>
            <a:off x="5372569" y="2157947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A795AA"/>
                </a:solidFill>
                <a:latin typeface="+mj-lt"/>
              </a:rPr>
              <a:t>Agency Rate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4DBD0D-6CCC-4CF1-B405-BE7A670D3C98}"/>
              </a:ext>
            </a:extLst>
          </p:cNvPr>
          <p:cNvSpPr txBox="1"/>
          <p:nvPr/>
        </p:nvSpPr>
        <p:spPr>
          <a:xfrm>
            <a:off x="896588" y="506336"/>
            <a:ext cx="10316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There are three levels of EFC. The caregiver and the agency receive payments based on these levels. 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41826CDF-D507-4F44-869C-C7B471DA3A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283" y="5579669"/>
            <a:ext cx="2327380" cy="118286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61540D-8152-43DF-A91E-8DD2F9E0B54D}"/>
              </a:ext>
            </a:extLst>
          </p:cNvPr>
          <p:cNvCxnSpPr/>
          <p:nvPr/>
        </p:nvCxnSpPr>
        <p:spPr>
          <a:xfrm>
            <a:off x="896588" y="1696640"/>
            <a:ext cx="10476388" cy="0"/>
          </a:xfrm>
          <a:prstGeom prst="line">
            <a:avLst/>
          </a:prstGeom>
          <a:ln>
            <a:solidFill>
              <a:srgbClr val="4F2B5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675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85D9994-9282-47F5-9603-114AF68D6094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B3B94546A32438F4FB449A056EE65" ma:contentTypeVersion="10" ma:contentTypeDescription="Create a new document." ma:contentTypeScope="" ma:versionID="a0255f35a7a5552eb92ce83f8f859cc6">
  <xsd:schema xmlns:xsd="http://www.w3.org/2001/XMLSchema" xmlns:xs="http://www.w3.org/2001/XMLSchema" xmlns:p="http://schemas.microsoft.com/office/2006/metadata/properties" xmlns:ns2="39b99e17-32fe-4856-95d8-39dc4942f094" xmlns:ns3="c7ba402f-d184-4097-bd16-30884052c7ab" targetNamespace="http://schemas.microsoft.com/office/2006/metadata/properties" ma:root="true" ma:fieldsID="2ab52596641f9fe6c11fb65734217660" ns2:_="" ns3:_="">
    <xsd:import namespace="39b99e17-32fe-4856-95d8-39dc4942f094"/>
    <xsd:import namespace="c7ba402f-d184-4097-bd16-30884052c7a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99e17-32fe-4856-95d8-39dc4942f0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ba402f-d184-4097-bd16-30884052c7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216BB4-B2C7-461E-8483-6B5833E7FF67}">
  <ds:schemaRefs>
    <ds:schemaRef ds:uri="http://purl.org/dc/elements/1.1/"/>
    <ds:schemaRef ds:uri="http://schemas.microsoft.com/office/2006/documentManagement/types"/>
    <ds:schemaRef ds:uri="http://purl.org/dc/terms/"/>
    <ds:schemaRef ds:uri="39b99e17-32fe-4856-95d8-39dc4942f094"/>
    <ds:schemaRef ds:uri="http://purl.org/dc/dcmitype/"/>
    <ds:schemaRef ds:uri="c7ba402f-d184-4097-bd16-30884052c7a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B834C7-04CF-435A-A7DF-2A1C19DB49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99e17-32fe-4856-95d8-39dc4942f094"/>
    <ds:schemaRef ds:uri="c7ba402f-d184-4097-bd16-30884052c7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86E21D-4864-4D5C-BF6A-4545683071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1196</Words>
  <Application>Microsoft Office PowerPoint</Application>
  <PresentationFormat>Widescreen</PresentationFormat>
  <Paragraphs>206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Enhanced Foster Care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Management</dc:title>
  <dc:creator>Kelsey Dracht</dc:creator>
  <cp:lastModifiedBy>Sonia Noorman</cp:lastModifiedBy>
  <cp:revision>180</cp:revision>
  <dcterms:created xsi:type="dcterms:W3CDTF">2019-02-26T18:41:18Z</dcterms:created>
  <dcterms:modified xsi:type="dcterms:W3CDTF">2019-04-11T15:13:32Z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0x01010032EB3B94546A32438F4FB449A056EE65</vt:lpwstr>
  </property>
</Properties>
</file>